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0.jpg" ContentType="image/jpg"/>
  <Override PartName="/ppt/media/image11.jpg" ContentType="image/jpg"/>
  <Override PartName="/ppt/notesSlides/notesSlide5.xml" ContentType="application/vnd.openxmlformats-officedocument.presentationml.notesSlide+xml"/>
  <Override PartName="/ppt/media/image17.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9" r:id="rId3"/>
    <p:sldId id="258" r:id="rId4"/>
    <p:sldId id="260" r:id="rId5"/>
    <p:sldId id="262" r:id="rId6"/>
    <p:sldId id="261" r:id="rId7"/>
    <p:sldId id="263" r:id="rId8"/>
    <p:sldId id="265" r:id="rId9"/>
    <p:sldId id="264" r:id="rId10"/>
  </p:sldIdLst>
  <p:sldSz cx="9144000" cy="6858000" type="screen4x3"/>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Arnsdorf" initials="KA" lastIdx="2" clrIdx="0">
    <p:extLst>
      <p:ext uri="{19B8F6BF-5375-455C-9EA6-DF929625EA0E}">
        <p15:presenceInfo xmlns:p15="http://schemas.microsoft.com/office/powerpoint/2012/main" userId="54d482308c84ec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FE802F-3E66-47F4-A4B4-7289952FC257}" v="9" dt="2025-11-20T22:45:58.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212" autoAdjust="0"/>
  </p:normalViewPr>
  <p:slideViewPr>
    <p:cSldViewPr>
      <p:cViewPr>
        <p:scale>
          <a:sx n="58" d="100"/>
          <a:sy n="58" d="100"/>
        </p:scale>
        <p:origin x="1320" y="-1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Carmichael" userId="8f9a31d69af96bd6" providerId="LiveId" clId="{A109F8B3-A9CF-42A3-ABC8-8ABAF638184A}"/>
    <pc:docChg chg="custSel addSld delSld modSld">
      <pc:chgData name="Jeff Carmichael" userId="8f9a31d69af96bd6" providerId="LiveId" clId="{A109F8B3-A9CF-42A3-ABC8-8ABAF638184A}" dt="2025-11-20T23:10:27.783" v="1305" actId="1076"/>
      <pc:docMkLst>
        <pc:docMk/>
      </pc:docMkLst>
      <pc:sldChg chg="modSp mod">
        <pc:chgData name="Jeff Carmichael" userId="8f9a31d69af96bd6" providerId="LiveId" clId="{A109F8B3-A9CF-42A3-ABC8-8ABAF638184A}" dt="2025-11-20T22:46:50.889" v="499" actId="113"/>
        <pc:sldMkLst>
          <pc:docMk/>
          <pc:sldMk cId="2074341350" sldId="263"/>
        </pc:sldMkLst>
        <pc:spChg chg="mod">
          <ac:chgData name="Jeff Carmichael" userId="8f9a31d69af96bd6" providerId="LiveId" clId="{A109F8B3-A9CF-42A3-ABC8-8ABAF638184A}" dt="2025-11-20T22:46:50.889" v="499" actId="113"/>
          <ac:spMkLst>
            <pc:docMk/>
            <pc:sldMk cId="2074341350" sldId="263"/>
            <ac:spMk id="2" creationId="{00000000-0000-0000-0000-000000000000}"/>
          </ac:spMkLst>
        </pc:spChg>
      </pc:sldChg>
      <pc:sldChg chg="addSp modSp mod">
        <pc:chgData name="Jeff Carmichael" userId="8f9a31d69af96bd6" providerId="LiveId" clId="{A109F8B3-A9CF-42A3-ABC8-8ABAF638184A}" dt="2025-11-20T22:37:50.086" v="167" actId="1076"/>
        <pc:sldMkLst>
          <pc:docMk/>
          <pc:sldMk cId="0" sldId="265"/>
        </pc:sldMkLst>
        <pc:picChg chg="add mod">
          <ac:chgData name="Jeff Carmichael" userId="8f9a31d69af96bd6" providerId="LiveId" clId="{A109F8B3-A9CF-42A3-ABC8-8ABAF638184A}" dt="2025-11-20T22:37:50.086" v="167" actId="1076"/>
          <ac:picMkLst>
            <pc:docMk/>
            <pc:sldMk cId="0" sldId="265"/>
            <ac:picMk id="20" creationId="{09AB688F-2E7F-8583-37EE-84052B03CC87}"/>
          </ac:picMkLst>
        </pc:picChg>
      </pc:sldChg>
      <pc:sldChg chg="delSp modSp add del mod">
        <pc:chgData name="Jeff Carmichael" userId="8f9a31d69af96bd6" providerId="LiveId" clId="{A109F8B3-A9CF-42A3-ABC8-8ABAF638184A}" dt="2025-11-20T22:39:54.780" v="187" actId="47"/>
        <pc:sldMkLst>
          <pc:docMk/>
          <pc:sldMk cId="4155596061" sldId="266"/>
        </pc:sldMkLst>
        <pc:spChg chg="mod">
          <ac:chgData name="Jeff Carmichael" userId="8f9a31d69af96bd6" providerId="LiveId" clId="{A109F8B3-A9CF-42A3-ABC8-8ABAF638184A}" dt="2025-11-20T22:39:29.462" v="183" actId="21"/>
          <ac:spMkLst>
            <pc:docMk/>
            <pc:sldMk cId="4155596061" sldId="266"/>
            <ac:spMk id="2" creationId="{70ACDFC6-E71C-DD83-4809-3317011192EA}"/>
          </ac:spMkLst>
        </pc:spChg>
        <pc:picChg chg="del">
          <ac:chgData name="Jeff Carmichael" userId="8f9a31d69af96bd6" providerId="LiveId" clId="{A109F8B3-A9CF-42A3-ABC8-8ABAF638184A}" dt="2025-11-20T22:36:34.773" v="164" actId="478"/>
          <ac:picMkLst>
            <pc:docMk/>
            <pc:sldMk cId="4155596061" sldId="266"/>
            <ac:picMk id="3" creationId="{00C61A41-C767-903E-3DE0-A552A81951C7}"/>
          </ac:picMkLst>
        </pc:picChg>
      </pc:sldChg>
      <pc:sldChg chg="new del">
        <pc:chgData name="Jeff Carmichael" userId="8f9a31d69af96bd6" providerId="LiveId" clId="{A109F8B3-A9CF-42A3-ABC8-8ABAF638184A}" dt="2025-11-20T22:38:13.729" v="168" actId="47"/>
        <pc:sldMkLst>
          <pc:docMk/>
          <pc:sldMk cId="1114418177" sldId="267"/>
        </pc:sldMkLst>
      </pc:sldChg>
      <pc:sldChg chg="addSp modSp new mod setBg">
        <pc:chgData name="Jeff Carmichael" userId="8f9a31d69af96bd6" providerId="LiveId" clId="{A109F8B3-A9CF-42A3-ABC8-8ABAF638184A}" dt="2025-11-20T23:10:27.783" v="1305" actId="1076"/>
        <pc:sldMkLst>
          <pc:docMk/>
          <pc:sldMk cId="4196235847" sldId="267"/>
        </pc:sldMkLst>
        <pc:spChg chg="mod">
          <ac:chgData name="Jeff Carmichael" userId="8f9a31d69af96bd6" providerId="LiveId" clId="{A109F8B3-A9CF-42A3-ABC8-8ABAF638184A}" dt="2025-11-20T22:43:16.604" v="463" actId="20577"/>
          <ac:spMkLst>
            <pc:docMk/>
            <pc:sldMk cId="4196235847" sldId="267"/>
            <ac:spMk id="2" creationId="{F1A8E25D-39D9-7FDC-E4E2-7791C97E9151}"/>
          </ac:spMkLst>
        </pc:spChg>
        <pc:spChg chg="mod">
          <ac:chgData name="Jeff Carmichael" userId="8f9a31d69af96bd6" providerId="LiveId" clId="{A109F8B3-A9CF-42A3-ABC8-8ABAF638184A}" dt="2025-11-20T23:10:10.119" v="1304" actId="20577"/>
          <ac:spMkLst>
            <pc:docMk/>
            <pc:sldMk cId="4196235847" sldId="267"/>
            <ac:spMk id="3" creationId="{81C8DF82-F9CD-BA98-BCB0-9A742616EF53}"/>
          </ac:spMkLst>
        </pc:spChg>
        <pc:picChg chg="add mod">
          <ac:chgData name="Jeff Carmichael" userId="8f9a31d69af96bd6" providerId="LiveId" clId="{A109F8B3-A9CF-42A3-ABC8-8ABAF638184A}" dt="2025-11-20T23:10:27.783" v="1305" actId="1076"/>
          <ac:picMkLst>
            <pc:docMk/>
            <pc:sldMk cId="4196235847" sldId="267"/>
            <ac:picMk id="4" creationId="{578FFA9C-88E8-BD41-0EF9-F2FF2CC98C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DA649059-84AA-4637-B7E4-0B7C62545F43}" type="datetimeFigureOut">
              <a:rPr lang="en-CA" smtClean="0"/>
              <a:t>2025-11-28</a:t>
            </a:fld>
            <a:endParaRPr lang="en-CA"/>
          </a:p>
        </p:txBody>
      </p:sp>
      <p:sp>
        <p:nvSpPr>
          <p:cNvPr id="4" name="Slide Image Placeholder 3"/>
          <p:cNvSpPr>
            <a:spLocks noGrp="1" noRot="1" noChangeAspect="1"/>
          </p:cNvSpPr>
          <p:nvPr>
            <p:ph type="sldImg" idx="2"/>
          </p:nvPr>
        </p:nvSpPr>
        <p:spPr>
          <a:xfrm>
            <a:off x="1517650" y="1130300"/>
            <a:ext cx="4067175" cy="3049588"/>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1B5DBA02-9AF4-4F00-8FEE-D11FBCA6CCAF}" type="slidenum">
              <a:rPr lang="en-CA" smtClean="0"/>
              <a:t>‹#›</a:t>
            </a:fld>
            <a:endParaRPr lang="en-CA"/>
          </a:p>
        </p:txBody>
      </p:sp>
    </p:spTree>
    <p:extLst>
      <p:ext uri="{BB962C8B-B14F-4D97-AF65-F5344CB8AC3E}">
        <p14:creationId xmlns:p14="http://schemas.microsoft.com/office/powerpoint/2010/main" val="3351908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Research objective</a:t>
            </a:r>
          </a:p>
          <a:p>
            <a:endParaRPr lang="en-CA" dirty="0"/>
          </a:p>
          <a:p>
            <a:r>
              <a:rPr lang="en-CA" dirty="0"/>
              <a:t>Post COVID, CSCO wanted to assess the health of Ontario’s community sport network</a:t>
            </a:r>
          </a:p>
          <a:p>
            <a:endParaRPr lang="en-CA" dirty="0"/>
          </a:p>
          <a:p>
            <a:r>
              <a:rPr lang="en-CA" dirty="0"/>
              <a:t>We wanted to assess operational best practices in Canada and the world and then compare with Ontario practices</a:t>
            </a:r>
          </a:p>
          <a:p>
            <a:endParaRPr lang="en-CA" dirty="0"/>
          </a:p>
          <a:p>
            <a:r>
              <a:rPr lang="en-CA" b="1" dirty="0"/>
              <a:t>Research methodology</a:t>
            </a:r>
          </a:p>
          <a:p>
            <a:endParaRPr lang="en-CA" b="1" dirty="0"/>
          </a:p>
          <a:p>
            <a:r>
              <a:rPr lang="en-CA" b="0" dirty="0"/>
              <a:t>Literature review of 500 abstracts</a:t>
            </a:r>
          </a:p>
          <a:p>
            <a:r>
              <a:rPr lang="en-CA" b="0" dirty="0"/>
              <a:t>Identified 27 best practice themes which were condensed to 15 major themes</a:t>
            </a:r>
          </a:p>
          <a:p>
            <a:r>
              <a:rPr lang="en-CA" b="0" dirty="0"/>
              <a:t>Online survey adopted with 15 themes aligned to survey questions for convenience</a:t>
            </a:r>
          </a:p>
          <a:p>
            <a:r>
              <a:rPr lang="en-CA" b="0" dirty="0"/>
              <a:t>A gap analysis was used to identify perceived gaps for recommendations to be made for </a:t>
            </a:r>
            <a:r>
              <a:rPr lang="en-CA" b="0" dirty="0" err="1"/>
              <a:t>Ontarios</a:t>
            </a:r>
            <a:r>
              <a:rPr lang="en-CA" b="0" dirty="0"/>
              <a:t> sport community</a:t>
            </a:r>
            <a:endParaRPr lang="en-CA" dirty="0"/>
          </a:p>
          <a:p>
            <a:endParaRPr lang="en-CA" dirty="0"/>
          </a:p>
        </p:txBody>
      </p:sp>
      <p:sp>
        <p:nvSpPr>
          <p:cNvPr id="4" name="Slide Number Placeholder 3"/>
          <p:cNvSpPr>
            <a:spLocks noGrp="1"/>
          </p:cNvSpPr>
          <p:nvPr>
            <p:ph type="sldNum" sz="quarter" idx="5"/>
          </p:nvPr>
        </p:nvSpPr>
        <p:spPr/>
        <p:txBody>
          <a:bodyPr/>
          <a:lstStyle/>
          <a:p>
            <a:fld id="{1B5DBA02-9AF4-4F00-8FEE-D11FBCA6CCAF}" type="slidenum">
              <a:rPr lang="en-CA" smtClean="0"/>
              <a:t>2</a:t>
            </a:fld>
            <a:endParaRPr lang="en-CA" dirty="0"/>
          </a:p>
        </p:txBody>
      </p:sp>
    </p:spTree>
    <p:extLst>
      <p:ext uri="{BB962C8B-B14F-4D97-AF65-F5344CB8AC3E}">
        <p14:creationId xmlns:p14="http://schemas.microsoft.com/office/powerpoint/2010/main" val="376819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Survey sample</a:t>
            </a:r>
          </a:p>
          <a:p>
            <a:endParaRPr lang="en-CA" dirty="0"/>
          </a:p>
          <a:p>
            <a:r>
              <a:rPr lang="en-CA" dirty="0"/>
              <a:t>123 responses from many community multi-sport non profits representing thousands of community sport organizations in Ontario</a:t>
            </a:r>
          </a:p>
          <a:p>
            <a:endParaRPr lang="en-CA" dirty="0"/>
          </a:p>
          <a:p>
            <a:r>
              <a:rPr lang="en-CA" b="1" dirty="0"/>
              <a:t>Over recommendations</a:t>
            </a:r>
          </a:p>
          <a:p>
            <a:endParaRPr lang="en-CA" b="1" dirty="0"/>
          </a:p>
          <a:p>
            <a:pPr marL="228600" indent="-228600">
              <a:buAutoNum type="arabicPeriod"/>
            </a:pPr>
            <a:r>
              <a:rPr lang="en-US" sz="1000" b="1" kern="1200" dirty="0">
                <a:solidFill>
                  <a:schemeClr val="accent6"/>
                </a:solidFill>
                <a:latin typeface="+mn-lt"/>
                <a:ea typeface="+mn-ea"/>
                <a:cs typeface="+mn-cs"/>
              </a:rPr>
              <a:t>Strengthen Partnerships &amp; Collaboration</a:t>
            </a:r>
          </a:p>
          <a:p>
            <a:pPr marL="228600" indent="-228600">
              <a:buAutoNum type="arabicPeriod"/>
            </a:pPr>
            <a:endParaRPr lang="en-US" sz="1000" b="1" kern="1200" dirty="0">
              <a:solidFill>
                <a:schemeClr val="accent6"/>
              </a:solidFill>
              <a:latin typeface="+mn-lt"/>
              <a:ea typeface="+mn-ea"/>
              <a:cs typeface="+mn-cs"/>
            </a:endParaRPr>
          </a:p>
          <a:p>
            <a:pPr marL="0" indent="0">
              <a:buNone/>
            </a:pPr>
            <a:r>
              <a:rPr lang="en-US" sz="1000" b="1" kern="1200" dirty="0">
                <a:solidFill>
                  <a:schemeClr val="accent6"/>
                </a:solidFill>
                <a:latin typeface="+mn-lt"/>
                <a:ea typeface="+mn-ea"/>
                <a:cs typeface="+mn-cs"/>
              </a:rPr>
              <a:t>Local examples;</a:t>
            </a:r>
          </a:p>
          <a:p>
            <a:pPr marL="171450" indent="-171450">
              <a:buFont typeface="Wingdings" panose="05000000000000000000" pitchFamily="2" charset="2"/>
              <a:buChar char="ü"/>
            </a:pPr>
            <a:r>
              <a:rPr lang="en-US" sz="1000" b="1" kern="1200" dirty="0">
                <a:solidFill>
                  <a:schemeClr val="accent6"/>
                </a:solidFill>
                <a:latin typeface="+mn-lt"/>
                <a:ea typeface="+mn-ea"/>
                <a:cs typeface="+mn-cs"/>
              </a:rPr>
              <a:t>Community hubs across Ontario involving a collaboration of groups (Municipality, Education, Sport)</a:t>
            </a:r>
          </a:p>
          <a:p>
            <a:pPr marL="171450" indent="-171450">
              <a:buFont typeface="Wingdings" panose="05000000000000000000" pitchFamily="2" charset="2"/>
              <a:buChar char="ü"/>
            </a:pPr>
            <a:r>
              <a:rPr lang="en-US" sz="1000" b="1" kern="1200" dirty="0">
                <a:solidFill>
                  <a:schemeClr val="accent6"/>
                </a:solidFill>
                <a:latin typeface="+mn-lt"/>
                <a:ea typeface="+mn-ea"/>
                <a:cs typeface="+mn-cs"/>
              </a:rPr>
              <a:t>Sport Durham-supported by local economic development (focused on Sport Tourism) </a:t>
            </a:r>
          </a:p>
          <a:p>
            <a:pPr marL="171450" indent="-171450">
              <a:buFont typeface="Wingdings" panose="05000000000000000000" pitchFamily="2" charset="2"/>
              <a:buChar char="ü"/>
            </a:pPr>
            <a:endParaRPr lang="en-US" sz="1000" b="1" kern="1200" dirty="0">
              <a:solidFill>
                <a:schemeClr val="accent6"/>
              </a:solidFill>
              <a:latin typeface="+mn-lt"/>
              <a:ea typeface="+mn-ea"/>
              <a:cs typeface="+mn-cs"/>
            </a:endParaRPr>
          </a:p>
          <a:p>
            <a:pPr marL="0" indent="0">
              <a:buFont typeface="Wingdings" panose="05000000000000000000" pitchFamily="2" charset="2"/>
              <a:buNone/>
            </a:pPr>
            <a:r>
              <a:rPr lang="en-US" sz="1000" b="1" kern="1200" dirty="0">
                <a:solidFill>
                  <a:schemeClr val="accent6"/>
                </a:solidFill>
                <a:latin typeface="+mn-lt"/>
                <a:ea typeface="+mn-ea"/>
                <a:cs typeface="+mn-cs"/>
              </a:rPr>
              <a:t>2. Enhanced Community Engagement &amp; Inclusion</a:t>
            </a:r>
          </a:p>
          <a:p>
            <a:pPr marL="171450" indent="-171450">
              <a:buFont typeface="Wingdings" panose="05000000000000000000" pitchFamily="2" charset="2"/>
              <a:buChar char="ü"/>
            </a:pPr>
            <a:r>
              <a:rPr lang="en-US" sz="1000" b="1" kern="1200" dirty="0">
                <a:solidFill>
                  <a:schemeClr val="accent6"/>
                </a:solidFill>
                <a:latin typeface="+mn-lt"/>
                <a:ea typeface="+mn-ea"/>
                <a:cs typeface="+mn-cs"/>
              </a:rPr>
              <a:t>Increase visibility of sport org and programs</a:t>
            </a:r>
          </a:p>
          <a:p>
            <a:pPr marL="171450" indent="-171450">
              <a:buFont typeface="Wingdings" panose="05000000000000000000" pitchFamily="2" charset="2"/>
              <a:buChar char="ü"/>
            </a:pPr>
            <a:r>
              <a:rPr lang="en-US" sz="1000" b="1" kern="1200" dirty="0">
                <a:solidFill>
                  <a:schemeClr val="accent6"/>
                </a:solidFill>
                <a:latin typeface="+mn-lt"/>
                <a:ea typeface="+mn-ea"/>
                <a:cs typeface="+mn-cs"/>
              </a:rPr>
              <a:t>Host more local events-cultivate relationship with media</a:t>
            </a:r>
          </a:p>
          <a:p>
            <a:pPr marL="171450" indent="-171450">
              <a:buFont typeface="Wingdings" panose="05000000000000000000" pitchFamily="2" charset="2"/>
              <a:buChar char="ü"/>
            </a:pPr>
            <a:r>
              <a:rPr lang="en-US" sz="1000" b="1" kern="1200" dirty="0">
                <a:solidFill>
                  <a:schemeClr val="accent6"/>
                </a:solidFill>
                <a:latin typeface="+mn-lt"/>
                <a:ea typeface="+mn-ea"/>
                <a:cs typeface="+mn-cs"/>
              </a:rPr>
              <a:t>Hold multilingual programs (offer diverse program offerings to react to changing community demographics)</a:t>
            </a:r>
          </a:p>
          <a:p>
            <a:pPr marL="171450" indent="-171450">
              <a:buFont typeface="Wingdings" panose="05000000000000000000" pitchFamily="2" charset="2"/>
              <a:buChar char="ü"/>
            </a:pPr>
            <a:r>
              <a:rPr lang="en-US" sz="1000" b="1" kern="1200" dirty="0">
                <a:solidFill>
                  <a:schemeClr val="accent6"/>
                </a:solidFill>
                <a:latin typeface="+mn-lt"/>
                <a:ea typeface="+mn-ea"/>
                <a:cs typeface="+mn-cs"/>
              </a:rPr>
              <a:t>Hold try it days more often to encourage new Canadians, new participants of all ages</a:t>
            </a:r>
          </a:p>
          <a:p>
            <a:pPr marL="171450" indent="-171450">
              <a:buFont typeface="Wingdings" panose="05000000000000000000" pitchFamily="2" charset="2"/>
              <a:buChar char="ü"/>
            </a:pPr>
            <a:r>
              <a:rPr lang="en-US" sz="1000" b="1" kern="1200" dirty="0">
                <a:solidFill>
                  <a:schemeClr val="accent6"/>
                </a:solidFill>
                <a:latin typeface="+mn-lt"/>
                <a:ea typeface="+mn-ea"/>
                <a:cs typeface="+mn-cs"/>
              </a:rPr>
              <a:t>Variety village and the Abilities Centre in Whitby are good examples of this…</a:t>
            </a:r>
          </a:p>
          <a:p>
            <a:pPr marL="0" indent="0">
              <a:buFont typeface="Wingdings" panose="05000000000000000000" pitchFamily="2" charset="2"/>
              <a:buNone/>
            </a:pPr>
            <a:endParaRPr lang="en-US" sz="1000" b="1" kern="1200" dirty="0">
              <a:solidFill>
                <a:schemeClr val="accent6"/>
              </a:solidFill>
              <a:latin typeface="+mn-lt"/>
              <a:ea typeface="+mn-ea"/>
              <a:cs typeface="+mn-cs"/>
            </a:endParaRPr>
          </a:p>
          <a:p>
            <a:pPr marL="228600" indent="-228600">
              <a:buAutoNum type="arabicPeriod"/>
            </a:pPr>
            <a:endParaRPr lang="en-US" sz="1000" b="1" kern="1200" dirty="0">
              <a:solidFill>
                <a:schemeClr val="accent6"/>
              </a:solidFill>
              <a:latin typeface="+mn-lt"/>
              <a:ea typeface="+mn-ea"/>
              <a:cs typeface="+mn-cs"/>
            </a:endParaRPr>
          </a:p>
          <a:p>
            <a:pPr marL="228600" indent="-228600">
              <a:buAutoNum type="arabicPeriod"/>
            </a:pPr>
            <a:endParaRPr lang="en-US" sz="1000" b="1" kern="1200" dirty="0">
              <a:solidFill>
                <a:schemeClr val="accent6"/>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accent6"/>
                </a:solidFill>
                <a:latin typeface="+mn-lt"/>
                <a:ea typeface="+mn-ea"/>
                <a:cs typeface="+mn-cs"/>
              </a:rPr>
              <a:t>2. Enhance Community Engagement &amp; Inclusion </a:t>
            </a:r>
          </a:p>
          <a:p>
            <a:pPr marL="0" indent="0">
              <a:buNone/>
            </a:pPr>
            <a:endParaRPr lang="en-US" sz="1000" b="1" kern="1200" dirty="0">
              <a:solidFill>
                <a:schemeClr val="accent6"/>
              </a:solidFill>
              <a:latin typeface="+mn-lt"/>
              <a:ea typeface="+mn-ea"/>
              <a:cs typeface="+mn-cs"/>
            </a:endParaRPr>
          </a:p>
        </p:txBody>
      </p:sp>
      <p:sp>
        <p:nvSpPr>
          <p:cNvPr id="4" name="Slide Number Placeholder 3"/>
          <p:cNvSpPr>
            <a:spLocks noGrp="1"/>
          </p:cNvSpPr>
          <p:nvPr>
            <p:ph type="sldNum" sz="quarter" idx="5"/>
          </p:nvPr>
        </p:nvSpPr>
        <p:spPr/>
        <p:txBody>
          <a:bodyPr/>
          <a:lstStyle/>
          <a:p>
            <a:fld id="{1B5DBA02-9AF4-4F00-8FEE-D11FBCA6CCAF}" type="slidenum">
              <a:rPr lang="en-CA" smtClean="0"/>
              <a:t>3</a:t>
            </a:fld>
            <a:endParaRPr lang="en-CA" dirty="0"/>
          </a:p>
        </p:txBody>
      </p:sp>
    </p:spTree>
    <p:extLst>
      <p:ext uri="{BB962C8B-B14F-4D97-AF65-F5344CB8AC3E}">
        <p14:creationId xmlns:p14="http://schemas.microsoft.com/office/powerpoint/2010/main" val="81592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a:p>
            <a:r>
              <a:rPr lang="en-CA" b="1" dirty="0"/>
              <a:t>3. Improve funding &amp; sustainability of sport orgs</a:t>
            </a:r>
          </a:p>
          <a:p>
            <a:r>
              <a:rPr lang="en-CA" b="1" dirty="0"/>
              <a:t>Research identified </a:t>
            </a:r>
            <a:r>
              <a:rPr lang="en-CA" b="0" dirty="0"/>
              <a:t>more funding is needed for support of grassroots sport programs, sport group reach out to corporate was underutilized </a:t>
            </a:r>
            <a:endParaRPr lang="en-CA" b="1" dirty="0"/>
          </a:p>
          <a:p>
            <a:endParaRPr lang="en-CA" b="1" dirty="0"/>
          </a:p>
          <a:p>
            <a:r>
              <a:rPr lang="en-CA" b="1" dirty="0"/>
              <a:t>Examples:  </a:t>
            </a:r>
            <a:r>
              <a:rPr lang="en-CA" b="0" dirty="0"/>
              <a:t>Reach out to Corporate more often-most groups underutilize opportunities</a:t>
            </a:r>
          </a:p>
          <a:p>
            <a:pPr marL="171450" indent="-171450">
              <a:buFont typeface="Wingdings" panose="05000000000000000000" pitchFamily="2" charset="2"/>
              <a:buChar char="ü"/>
            </a:pPr>
            <a:r>
              <a:rPr lang="en-CA" b="0" dirty="0"/>
              <a:t>Hydro One (Coaches program support)_</a:t>
            </a:r>
          </a:p>
          <a:p>
            <a:pPr marL="171450" indent="-171450">
              <a:buFont typeface="Wingdings" panose="05000000000000000000" pitchFamily="2" charset="2"/>
              <a:buChar char="ü"/>
            </a:pPr>
            <a:r>
              <a:rPr lang="en-CA" b="0" dirty="0" err="1"/>
              <a:t>Kidsport</a:t>
            </a:r>
            <a:r>
              <a:rPr lang="en-CA" b="0" dirty="0"/>
              <a:t> Ontario (Youth program support)</a:t>
            </a:r>
          </a:p>
          <a:p>
            <a:pPr marL="171450" indent="-171450">
              <a:buFont typeface="Wingdings" panose="05000000000000000000" pitchFamily="2" charset="2"/>
              <a:buChar char="ü"/>
            </a:pPr>
            <a:r>
              <a:rPr lang="en-CA" b="0" dirty="0"/>
              <a:t>Both companies fund programs which support opportunities for participation and coaching </a:t>
            </a:r>
          </a:p>
          <a:p>
            <a:endParaRPr lang="en-CA" b="1" dirty="0"/>
          </a:p>
          <a:p>
            <a:r>
              <a:rPr lang="en-CA" b="1" dirty="0"/>
              <a:t>Impact reporting-economic and health impacts </a:t>
            </a:r>
            <a:r>
              <a:rPr lang="en-CA" b="0" dirty="0"/>
              <a:t>(Evidence based no’ mean everything these days)-proves demand and overall need</a:t>
            </a:r>
          </a:p>
          <a:p>
            <a:r>
              <a:rPr lang="en-CA" b="0" dirty="0"/>
              <a:t>Explore innovative programming-online and hybrid program models (multiple training methods)</a:t>
            </a:r>
          </a:p>
          <a:p>
            <a:endParaRPr lang="en-CA" b="0" dirty="0"/>
          </a:p>
          <a:p>
            <a:r>
              <a:rPr lang="en-CA" b="0" dirty="0"/>
              <a:t>Explore digital and hybrid program models;</a:t>
            </a:r>
          </a:p>
          <a:p>
            <a:endParaRPr lang="en-CA" b="0" dirty="0"/>
          </a:p>
          <a:p>
            <a:r>
              <a:rPr lang="en-CA" b="1" dirty="0"/>
              <a:t>-Digital</a:t>
            </a:r>
            <a:r>
              <a:rPr lang="en-CA" b="0" dirty="0"/>
              <a:t>-online program</a:t>
            </a:r>
            <a:endParaRPr lang="en-CA" b="1" dirty="0"/>
          </a:p>
          <a:p>
            <a:r>
              <a:rPr lang="en-CA" b="1" dirty="0"/>
              <a:t>-Hybrid</a:t>
            </a:r>
            <a:r>
              <a:rPr lang="en-CA" b="0" dirty="0"/>
              <a:t>-multiple training methods</a:t>
            </a:r>
          </a:p>
          <a:p>
            <a:endParaRPr lang="en-CA" b="0" dirty="0"/>
          </a:p>
          <a:p>
            <a:r>
              <a:rPr lang="en-CA" b="1" dirty="0"/>
              <a:t>4. Advocate for improved facilities and increase access to sport play space</a:t>
            </a:r>
          </a:p>
          <a:p>
            <a:r>
              <a:rPr lang="en-CA" b="1" dirty="0"/>
              <a:t>General statement: </a:t>
            </a:r>
            <a:r>
              <a:rPr lang="en-CA" b="0" dirty="0"/>
              <a:t>Many facilities in Ontario were built in the 60’s and 70’s many need to be retrofitted or replaced</a:t>
            </a:r>
            <a:r>
              <a:rPr lang="en-CA" b="1" dirty="0"/>
              <a:t>…</a:t>
            </a:r>
          </a:p>
          <a:p>
            <a:r>
              <a:rPr lang="en-CA" b="1" dirty="0"/>
              <a:t>Examples:</a:t>
            </a:r>
          </a:p>
          <a:p>
            <a:pPr marL="171450" indent="-171450">
              <a:buFont typeface="Wingdings" panose="05000000000000000000" pitchFamily="2" charset="2"/>
              <a:buChar char="ü"/>
            </a:pPr>
            <a:r>
              <a:rPr lang="en-CA" b="0" dirty="0"/>
              <a:t>Local municipal community centers-connect with them they would be please to work with local sport groups</a:t>
            </a:r>
          </a:p>
          <a:p>
            <a:pPr marL="171450" indent="-171450">
              <a:buFont typeface="Wingdings" panose="05000000000000000000" pitchFamily="2" charset="2"/>
              <a:buChar char="ü"/>
            </a:pPr>
            <a:r>
              <a:rPr lang="en-CA" b="0" dirty="0"/>
              <a:t>Connect with Municipality, lobby them showing the need from the community   </a:t>
            </a:r>
          </a:p>
          <a:p>
            <a:pPr marL="171450" indent="-171450">
              <a:buFont typeface="Wingdings" panose="05000000000000000000" pitchFamily="2" charset="2"/>
              <a:buChar char="ü"/>
            </a:pPr>
            <a:r>
              <a:rPr lang="en-CA" b="0" dirty="0"/>
              <a:t>Establish join use agreements with the municipality, private operators, schools (share resources, planning, maintenance </a:t>
            </a:r>
            <a:r>
              <a:rPr lang="en-CA" b="0" dirty="0" err="1"/>
              <a:t>etc</a:t>
            </a:r>
            <a:r>
              <a:rPr lang="en-CA" b="0" dirty="0"/>
              <a:t>)</a:t>
            </a:r>
          </a:p>
          <a:p>
            <a:endParaRPr lang="en-CA" b="1" dirty="0"/>
          </a:p>
          <a:p>
            <a:r>
              <a:rPr lang="en-CA" b="1" dirty="0"/>
              <a:t>5. Build leadership, volunteers and organizational capacity</a:t>
            </a:r>
          </a:p>
          <a:p>
            <a:endParaRPr lang="en-CA" b="1" dirty="0"/>
          </a:p>
          <a:p>
            <a:pPr marL="171450" indent="-171450">
              <a:buFont typeface="Wingdings" panose="05000000000000000000" pitchFamily="2" charset="2"/>
              <a:buChar char="ü"/>
            </a:pPr>
            <a:r>
              <a:rPr lang="en-CA" b="1" dirty="0"/>
              <a:t>Develop Youth leadership opportunities i.e. Toronto Sport Leadership program is a good example of a local municipal initiative! </a:t>
            </a:r>
          </a:p>
          <a:p>
            <a:pPr marL="171450" indent="-171450">
              <a:buFont typeface="Wingdings" panose="05000000000000000000" pitchFamily="2" charset="2"/>
              <a:buChar char="ü"/>
            </a:pPr>
            <a:r>
              <a:rPr lang="en-CA" b="1" dirty="0"/>
              <a:t>Complete annual reviews of all types (program, organization)</a:t>
            </a:r>
          </a:p>
          <a:p>
            <a:pPr marL="171450" indent="-171450">
              <a:buFont typeface="Wingdings" panose="05000000000000000000" pitchFamily="2" charset="2"/>
              <a:buChar char="ü"/>
            </a:pPr>
            <a:r>
              <a:rPr lang="en-CA" b="1" dirty="0"/>
              <a:t>Develop resource hubs to share information for your network of members</a:t>
            </a:r>
          </a:p>
          <a:p>
            <a:pPr marL="171450" indent="-171450">
              <a:buFont typeface="Wingdings" panose="05000000000000000000" pitchFamily="2" charset="2"/>
              <a:buChar char="ü"/>
            </a:pPr>
            <a:endParaRPr lang="en-CA" b="1" dirty="0"/>
          </a:p>
          <a:p>
            <a:endParaRPr lang="en-CA" dirty="0"/>
          </a:p>
        </p:txBody>
      </p:sp>
      <p:sp>
        <p:nvSpPr>
          <p:cNvPr id="4" name="Slide Number Placeholder 3"/>
          <p:cNvSpPr>
            <a:spLocks noGrp="1"/>
          </p:cNvSpPr>
          <p:nvPr>
            <p:ph type="sldNum" sz="quarter" idx="5"/>
          </p:nvPr>
        </p:nvSpPr>
        <p:spPr/>
        <p:txBody>
          <a:bodyPr/>
          <a:lstStyle/>
          <a:p>
            <a:fld id="{1B5DBA02-9AF4-4F00-8FEE-D11FBCA6CCAF}" type="slidenum">
              <a:rPr lang="en-CA" smtClean="0"/>
              <a:t>4</a:t>
            </a:fld>
            <a:endParaRPr lang="en-CA"/>
          </a:p>
        </p:txBody>
      </p:sp>
    </p:spTree>
    <p:extLst>
      <p:ext uri="{BB962C8B-B14F-4D97-AF65-F5344CB8AC3E}">
        <p14:creationId xmlns:p14="http://schemas.microsoft.com/office/powerpoint/2010/main" val="66688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CA" dirty="0"/>
          </a:p>
        </p:txBody>
      </p:sp>
      <p:sp>
        <p:nvSpPr>
          <p:cNvPr id="4" name="Slide Number Placeholder 3"/>
          <p:cNvSpPr>
            <a:spLocks noGrp="1"/>
          </p:cNvSpPr>
          <p:nvPr>
            <p:ph type="sldNum" sz="quarter" idx="5"/>
          </p:nvPr>
        </p:nvSpPr>
        <p:spPr/>
        <p:txBody>
          <a:bodyPr/>
          <a:lstStyle/>
          <a:p>
            <a:fld id="{1B5DBA02-9AF4-4F00-8FEE-D11FBCA6CCAF}" type="slidenum">
              <a:rPr lang="en-CA" smtClean="0"/>
              <a:t>5</a:t>
            </a:fld>
            <a:endParaRPr lang="en-CA"/>
          </a:p>
        </p:txBody>
      </p:sp>
    </p:spTree>
    <p:extLst>
      <p:ext uri="{BB962C8B-B14F-4D97-AF65-F5344CB8AC3E}">
        <p14:creationId xmlns:p14="http://schemas.microsoft.com/office/powerpoint/2010/main" val="246095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5DBA02-9AF4-4F00-8FEE-D11FBCA6CCAF}" type="slidenum">
              <a:rPr lang="en-CA" smtClean="0"/>
              <a:t>8</a:t>
            </a:fld>
            <a:endParaRPr lang="en-CA"/>
          </a:p>
        </p:txBody>
      </p:sp>
    </p:spTree>
    <p:extLst>
      <p:ext uri="{BB962C8B-B14F-4D97-AF65-F5344CB8AC3E}">
        <p14:creationId xmlns:p14="http://schemas.microsoft.com/office/powerpoint/2010/main" val="1824429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8E879D-781F-40B4-B309-22AD277BBA1D}" type="datetimeFigureOut">
              <a:rPr lang="en-CA" smtClean="0"/>
              <a:t>2025-11-28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807477-FF38-442B-9754-F513CD58217E}" type="slidenum">
              <a:rPr lang="en-CA" smtClean="0"/>
              <a:t>‹#›</a:t>
            </a:fld>
            <a:endParaRPr lang="en-CA"/>
          </a:p>
        </p:txBody>
      </p:sp>
      <p:sp>
        <p:nvSpPr>
          <p:cNvPr id="7" name="Title 6"/>
          <p:cNvSpPr>
            <a:spLocks noGrp="1"/>
          </p:cNvSpPr>
          <p:nvPr>
            <p:ph type="title"/>
          </p:nvPr>
        </p:nvSpPr>
        <p:spPr>
          <a:xfrm>
            <a:off x="323527" y="116632"/>
            <a:ext cx="7914657" cy="1143000"/>
          </a:xfrm>
        </p:spPr>
        <p:txBody>
          <a:bodyPr>
            <a:normAutofit/>
          </a:bodyPr>
          <a:lstStyle>
            <a:lvl1pPr algn="l">
              <a:defRPr sz="3600">
                <a:solidFill>
                  <a:schemeClr val="tx2"/>
                </a:solidFill>
              </a:defRPr>
            </a:lvl1pPr>
          </a:lstStyle>
          <a:p>
            <a:r>
              <a:rPr lang="en-US" dirty="0"/>
              <a:t>Click to edit Master title style</a:t>
            </a:r>
            <a:endParaRPr lang="en-CA" dirty="0"/>
          </a:p>
        </p:txBody>
      </p:sp>
      <p:sp>
        <p:nvSpPr>
          <p:cNvPr id="8"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2913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88E879D-781F-40B4-B309-22AD277BBA1D}" type="datetimeFigureOut">
              <a:rPr lang="en-CA" smtClean="0"/>
              <a:t>2025-11-28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807477-FF38-442B-9754-F513CD58217E}" type="slidenum">
              <a:rPr lang="en-CA" smtClean="0"/>
              <a:t>‹#›</a:t>
            </a:fld>
            <a:endParaRPr lang="en-CA"/>
          </a:p>
        </p:txBody>
      </p:sp>
    </p:spTree>
    <p:extLst>
      <p:ext uri="{BB962C8B-B14F-4D97-AF65-F5344CB8AC3E}">
        <p14:creationId xmlns:p14="http://schemas.microsoft.com/office/powerpoint/2010/main" val="150496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88E879D-781F-40B4-B309-22AD277BBA1D}" type="datetimeFigureOut">
              <a:rPr lang="en-CA" smtClean="0"/>
              <a:t>2025-11-28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807477-FF38-442B-9754-F513CD58217E}" type="slidenum">
              <a:rPr lang="en-CA" smtClean="0"/>
              <a:t>‹#›</a:t>
            </a:fld>
            <a:endParaRPr lang="en-CA"/>
          </a:p>
        </p:txBody>
      </p:sp>
    </p:spTree>
    <p:extLst>
      <p:ext uri="{BB962C8B-B14F-4D97-AF65-F5344CB8AC3E}">
        <p14:creationId xmlns:p14="http://schemas.microsoft.com/office/powerpoint/2010/main" val="3970825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507831"/>
          </a:xfrm>
          <a:prstGeom prst="rect">
            <a:avLst/>
          </a:prstGeom>
        </p:spPr>
        <p:txBody>
          <a:bodyPr wrap="square" lIns="0" tIns="0" rIns="0" bIns="0">
            <a:spAutoFit/>
          </a:bodyPr>
          <a:lstStyle>
            <a:lvl1pPr>
              <a:defRPr sz="3300" b="1" i="0">
                <a:solidFill>
                  <a:srgbClr val="FF0000"/>
                </a:solidFill>
                <a:latin typeface="Calibri"/>
                <a:cs typeface="Calibri"/>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0942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28161" y="363919"/>
            <a:ext cx="8022908" cy="507831"/>
          </a:xfrm>
        </p:spPr>
        <p:txBody>
          <a:bodyPr lIns="0" tIns="0" rIns="0" bIns="0"/>
          <a:lstStyle>
            <a:lvl1pPr>
              <a:defRPr sz="3300" b="1" i="0">
                <a:solidFill>
                  <a:srgbClr val="FF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47706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28161" y="363919"/>
            <a:ext cx="8022908" cy="507831"/>
          </a:xfrm>
        </p:spPr>
        <p:txBody>
          <a:bodyPr lIns="0" tIns="0" rIns="0" bIns="0"/>
          <a:lstStyle>
            <a:lvl1pPr>
              <a:defRPr sz="3300" b="1" i="0">
                <a:solidFill>
                  <a:srgbClr val="FF0000"/>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98206" y="1197674"/>
            <a:ext cx="4052888" cy="207749"/>
          </a:xfrm>
          <a:prstGeom prst="rect">
            <a:avLst/>
          </a:prstGeom>
        </p:spPr>
        <p:txBody>
          <a:bodyPr wrap="square" lIns="0" tIns="0" rIns="0" bIns="0">
            <a:spAutoFit/>
          </a:bodyPr>
          <a:lstStyle>
            <a:lvl1pPr>
              <a:defRPr sz="1350" b="1" i="0">
                <a:solidFill>
                  <a:srgbClr val="FF0000"/>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5794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28161" y="363919"/>
            <a:ext cx="8022908" cy="507831"/>
          </a:xfrm>
        </p:spPr>
        <p:txBody>
          <a:bodyPr lIns="0" tIns="0" rIns="0" bIns="0"/>
          <a:lstStyle>
            <a:lvl1pPr>
              <a:defRPr sz="3300" b="1" i="0">
                <a:solidFill>
                  <a:srgbClr val="FF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62915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043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88E879D-781F-40B4-B309-22AD277BBA1D}" type="datetimeFigureOut">
              <a:rPr lang="en-CA" smtClean="0"/>
              <a:t>2025-11-28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807477-FF38-442B-9754-F513CD58217E}" type="slidenum">
              <a:rPr lang="en-CA" smtClean="0"/>
              <a:t>‹#›</a:t>
            </a:fld>
            <a:endParaRPr lang="en-CA"/>
          </a:p>
        </p:txBody>
      </p:sp>
      <p:sp>
        <p:nvSpPr>
          <p:cNvPr id="7" name="Title 6"/>
          <p:cNvSpPr>
            <a:spLocks noGrp="1"/>
          </p:cNvSpPr>
          <p:nvPr>
            <p:ph type="title"/>
          </p:nvPr>
        </p:nvSpPr>
        <p:spPr>
          <a:xfrm>
            <a:off x="323527" y="116632"/>
            <a:ext cx="7914657" cy="1143000"/>
          </a:xfrm>
        </p:spPr>
        <p:txBody>
          <a:bodyPr>
            <a:normAutofit/>
          </a:bodyPr>
          <a:lstStyle>
            <a:lvl1pPr algn="l">
              <a:defRPr sz="3600">
                <a:solidFill>
                  <a:schemeClr val="tx2"/>
                </a:solidFill>
              </a:defRPr>
            </a:lvl1pPr>
          </a:lstStyle>
          <a:p>
            <a:r>
              <a:rPr lang="en-US" dirty="0"/>
              <a:t>Click to edit Master title style</a:t>
            </a:r>
            <a:endParaRPr lang="en-CA" dirty="0"/>
          </a:p>
        </p:txBody>
      </p:sp>
    </p:spTree>
    <p:extLst>
      <p:ext uri="{BB962C8B-B14F-4D97-AF65-F5344CB8AC3E}">
        <p14:creationId xmlns:p14="http://schemas.microsoft.com/office/powerpoint/2010/main" val="361579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E879D-781F-40B4-B309-22AD277BBA1D}" type="datetimeFigureOut">
              <a:rPr lang="en-CA" smtClean="0"/>
              <a:t>2025-11-28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807477-FF38-442B-9754-F513CD58217E}" type="slidenum">
              <a:rPr lang="en-CA" smtClean="0"/>
              <a:t>‹#›</a:t>
            </a:fld>
            <a:endParaRPr lang="en-CA"/>
          </a:p>
        </p:txBody>
      </p:sp>
    </p:spTree>
    <p:extLst>
      <p:ext uri="{BB962C8B-B14F-4D97-AF65-F5344CB8AC3E}">
        <p14:creationId xmlns:p14="http://schemas.microsoft.com/office/powerpoint/2010/main" val="1538475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88E879D-781F-40B4-B309-22AD277BBA1D}" type="datetimeFigureOut">
              <a:rPr lang="en-CA" smtClean="0"/>
              <a:t>2025-11-28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807477-FF38-442B-9754-F513CD58217E}" type="slidenum">
              <a:rPr lang="en-CA" smtClean="0"/>
              <a:t>‹#›</a:t>
            </a:fld>
            <a:endParaRPr lang="en-CA"/>
          </a:p>
        </p:txBody>
      </p:sp>
    </p:spTree>
    <p:extLst>
      <p:ext uri="{BB962C8B-B14F-4D97-AF65-F5344CB8AC3E}">
        <p14:creationId xmlns:p14="http://schemas.microsoft.com/office/powerpoint/2010/main" val="5572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88E879D-781F-40B4-B309-22AD277BBA1D}" type="datetimeFigureOut">
              <a:rPr lang="en-CA" smtClean="0"/>
              <a:t>2025-11-28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B807477-FF38-442B-9754-F513CD58217E}" type="slidenum">
              <a:rPr lang="en-CA" smtClean="0"/>
              <a:t>‹#›</a:t>
            </a:fld>
            <a:endParaRPr lang="en-CA"/>
          </a:p>
        </p:txBody>
      </p:sp>
    </p:spTree>
    <p:extLst>
      <p:ext uri="{BB962C8B-B14F-4D97-AF65-F5344CB8AC3E}">
        <p14:creationId xmlns:p14="http://schemas.microsoft.com/office/powerpoint/2010/main" val="184742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88E879D-781F-40B4-B309-22AD277BBA1D}" type="datetimeFigureOut">
              <a:rPr lang="en-CA" smtClean="0"/>
              <a:t>2025-11-28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B807477-FF38-442B-9754-F513CD58217E}" type="slidenum">
              <a:rPr lang="en-CA" smtClean="0"/>
              <a:t>‹#›</a:t>
            </a:fld>
            <a:endParaRPr lang="en-CA"/>
          </a:p>
        </p:txBody>
      </p:sp>
    </p:spTree>
    <p:extLst>
      <p:ext uri="{BB962C8B-B14F-4D97-AF65-F5344CB8AC3E}">
        <p14:creationId xmlns:p14="http://schemas.microsoft.com/office/powerpoint/2010/main" val="38726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E879D-781F-40B4-B309-22AD277BBA1D}" type="datetimeFigureOut">
              <a:rPr lang="en-CA" smtClean="0"/>
              <a:t>2025-11-28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B807477-FF38-442B-9754-F513CD58217E}" type="slidenum">
              <a:rPr lang="en-CA" smtClean="0"/>
              <a:t>‹#›</a:t>
            </a:fld>
            <a:endParaRPr lang="en-CA"/>
          </a:p>
        </p:txBody>
      </p:sp>
    </p:spTree>
    <p:extLst>
      <p:ext uri="{BB962C8B-B14F-4D97-AF65-F5344CB8AC3E}">
        <p14:creationId xmlns:p14="http://schemas.microsoft.com/office/powerpoint/2010/main" val="213854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8E879D-781F-40B4-B309-22AD277BBA1D}" type="datetimeFigureOut">
              <a:rPr lang="en-CA" smtClean="0"/>
              <a:t>2025-11-28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807477-FF38-442B-9754-F513CD58217E}" type="slidenum">
              <a:rPr lang="en-CA" smtClean="0"/>
              <a:t>‹#›</a:t>
            </a:fld>
            <a:endParaRPr lang="en-CA"/>
          </a:p>
        </p:txBody>
      </p:sp>
    </p:spTree>
    <p:extLst>
      <p:ext uri="{BB962C8B-B14F-4D97-AF65-F5344CB8AC3E}">
        <p14:creationId xmlns:p14="http://schemas.microsoft.com/office/powerpoint/2010/main" val="363922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8E879D-781F-40B4-B309-22AD277BBA1D}" type="datetimeFigureOut">
              <a:rPr lang="en-CA" smtClean="0"/>
              <a:t>2025-11-28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807477-FF38-442B-9754-F513CD58217E}" type="slidenum">
              <a:rPr lang="en-CA" smtClean="0"/>
              <a:t>‹#›</a:t>
            </a:fld>
            <a:endParaRPr lang="en-CA"/>
          </a:p>
        </p:txBody>
      </p:sp>
    </p:spTree>
    <p:extLst>
      <p:ext uri="{BB962C8B-B14F-4D97-AF65-F5344CB8AC3E}">
        <p14:creationId xmlns:p14="http://schemas.microsoft.com/office/powerpoint/2010/main" val="251031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E879D-781F-40B4-B309-22AD277BBA1D}" type="datetimeFigureOut">
              <a:rPr lang="en-CA" smtClean="0"/>
              <a:t>2025-11-28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07477-FF38-442B-9754-F513CD58217E}" type="slidenum">
              <a:rPr lang="en-CA" smtClean="0"/>
              <a:t>‹#›</a:t>
            </a:fld>
            <a:endParaRPr lang="en-CA"/>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882982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28161" y="363919"/>
            <a:ext cx="8022908" cy="677108"/>
          </a:xfrm>
          <a:prstGeom prst="rect">
            <a:avLst/>
          </a:prstGeom>
        </p:spPr>
        <p:txBody>
          <a:bodyPr wrap="square" lIns="0" tIns="0" rIns="0" bIns="0">
            <a:spAutoFit/>
          </a:bodyPr>
          <a:lstStyle>
            <a:lvl1pPr>
              <a:defRPr sz="4400" b="1" i="0">
                <a:solidFill>
                  <a:srgbClr val="FF0000"/>
                </a:solidFill>
                <a:latin typeface="Calibri"/>
                <a:cs typeface="Calibri"/>
              </a:defRPr>
            </a:lvl1pPr>
          </a:lstStyle>
          <a:p>
            <a:endParaRPr/>
          </a:p>
        </p:txBody>
      </p:sp>
      <p:sp>
        <p:nvSpPr>
          <p:cNvPr id="3" name="Holder 3"/>
          <p:cNvSpPr>
            <a:spLocks noGrp="1"/>
          </p:cNvSpPr>
          <p:nvPr>
            <p:ph type="body" idx="1"/>
          </p:nvPr>
        </p:nvSpPr>
        <p:spPr>
          <a:xfrm>
            <a:off x="1752934" y="2081594"/>
            <a:ext cx="5825966"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11/28/2025</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772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keviacsco@gmail.com" TargetMode="External"/><Relationship Id="rId4" Type="http://schemas.openxmlformats.org/officeDocument/2006/relationships/hyperlink" Target="https://communitysportcouncil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FDEDD6-7912-8ED1-1911-0C44B9DEC7A6}"/>
              </a:ext>
            </a:extLst>
          </p:cNvPr>
          <p:cNvPicPr>
            <a:picLocks noGrp="1" noChangeAspect="1"/>
          </p:cNvPicPr>
          <p:nvPr>
            <p:ph idx="1"/>
          </p:nvPr>
        </p:nvPicPr>
        <p:blipFill>
          <a:blip r:embed="rId2"/>
          <a:stretch>
            <a:fillRect/>
          </a:stretch>
        </p:blipFill>
        <p:spPr>
          <a:xfrm>
            <a:off x="971600" y="1556792"/>
            <a:ext cx="5328592" cy="4464496"/>
          </a:xfrm>
        </p:spPr>
      </p:pic>
      <p:sp>
        <p:nvSpPr>
          <p:cNvPr id="3" name="Title 2"/>
          <p:cNvSpPr>
            <a:spLocks noGrp="1"/>
          </p:cNvSpPr>
          <p:nvPr>
            <p:ph type="title"/>
          </p:nvPr>
        </p:nvSpPr>
        <p:spPr/>
        <p:txBody>
          <a:bodyPr>
            <a:normAutofit/>
          </a:bodyPr>
          <a:lstStyle/>
          <a:p>
            <a:r>
              <a:rPr lang="en-US" sz="2800" dirty="0"/>
              <a:t>2025 Toronto Sport Summit Presentation</a:t>
            </a:r>
          </a:p>
        </p:txBody>
      </p:sp>
    </p:spTree>
    <p:extLst>
      <p:ext uri="{BB962C8B-B14F-4D97-AF65-F5344CB8AC3E}">
        <p14:creationId xmlns:p14="http://schemas.microsoft.com/office/powerpoint/2010/main" val="201439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628450D-D832-551C-01F1-BDE5FED25242}"/>
              </a:ext>
            </a:extLst>
          </p:cNvPr>
          <p:cNvSpPr>
            <a:spLocks noGrp="1"/>
          </p:cNvSpPr>
          <p:nvPr>
            <p:ph type="title"/>
          </p:nvPr>
        </p:nvSpPr>
        <p:spPr>
          <a:xfrm>
            <a:off x="251520" y="404664"/>
            <a:ext cx="7914657" cy="562715"/>
          </a:xfrm>
        </p:spPr>
        <p:txBody>
          <a:bodyPr>
            <a:normAutofit/>
          </a:bodyPr>
          <a:lstStyle/>
          <a:p>
            <a:r>
              <a:rPr lang="en-CA" sz="2400" b="1" dirty="0"/>
              <a:t>CSCO Sustainability report</a:t>
            </a:r>
          </a:p>
        </p:txBody>
      </p:sp>
      <p:pic>
        <p:nvPicPr>
          <p:cNvPr id="9" name="Content Placeholder 8">
            <a:extLst>
              <a:ext uri="{FF2B5EF4-FFF2-40B4-BE49-F238E27FC236}">
                <a16:creationId xmlns:a16="http://schemas.microsoft.com/office/drawing/2014/main" id="{E9AD9CD3-B751-4551-5A16-FB8A3D6BACAA}"/>
              </a:ext>
            </a:extLst>
          </p:cNvPr>
          <p:cNvPicPr>
            <a:picLocks noGrp="1" noChangeAspect="1"/>
          </p:cNvPicPr>
          <p:nvPr>
            <p:ph idx="1"/>
          </p:nvPr>
        </p:nvPicPr>
        <p:blipFill>
          <a:blip r:embed="rId3"/>
          <a:stretch>
            <a:fillRect/>
          </a:stretch>
        </p:blipFill>
        <p:spPr>
          <a:xfrm>
            <a:off x="6588224" y="4293096"/>
            <a:ext cx="2241670" cy="1761059"/>
          </a:xfrm>
        </p:spPr>
      </p:pic>
      <p:sp>
        <p:nvSpPr>
          <p:cNvPr id="15" name="TextBox 14">
            <a:extLst>
              <a:ext uri="{FF2B5EF4-FFF2-40B4-BE49-F238E27FC236}">
                <a16:creationId xmlns:a16="http://schemas.microsoft.com/office/drawing/2014/main" id="{2F5517A7-367C-4423-4248-084E67CDBAD7}"/>
              </a:ext>
            </a:extLst>
          </p:cNvPr>
          <p:cNvSpPr txBox="1"/>
          <p:nvPr/>
        </p:nvSpPr>
        <p:spPr>
          <a:xfrm>
            <a:off x="161906" y="1103762"/>
            <a:ext cx="8640961" cy="4770537"/>
          </a:xfrm>
          <a:prstGeom prst="rect">
            <a:avLst/>
          </a:prstGeom>
          <a:noFill/>
        </p:spPr>
        <p:txBody>
          <a:bodyPr wrap="square" rtlCol="0">
            <a:spAutoFit/>
          </a:bodyPr>
          <a:lstStyle/>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p:txBody>
      </p:sp>
      <p:sp>
        <p:nvSpPr>
          <p:cNvPr id="2" name="TextBox 1">
            <a:extLst>
              <a:ext uri="{FF2B5EF4-FFF2-40B4-BE49-F238E27FC236}">
                <a16:creationId xmlns:a16="http://schemas.microsoft.com/office/drawing/2014/main" id="{A216973C-128B-1922-2FE2-2BF672E140F7}"/>
              </a:ext>
            </a:extLst>
          </p:cNvPr>
          <p:cNvSpPr txBox="1"/>
          <p:nvPr/>
        </p:nvSpPr>
        <p:spPr>
          <a:xfrm>
            <a:off x="190385" y="1445366"/>
            <a:ext cx="8640961" cy="4308872"/>
          </a:xfrm>
          <a:prstGeom prst="rect">
            <a:avLst/>
          </a:prstGeom>
          <a:noFill/>
        </p:spPr>
        <p:txBody>
          <a:bodyPr wrap="square" rtlCol="0">
            <a:spAutoFit/>
          </a:bodyPr>
          <a:lstStyle/>
          <a:p>
            <a:r>
              <a:rPr lang="en-CA" sz="1600" b="1" dirty="0">
                <a:solidFill>
                  <a:schemeClr val="tx2"/>
                </a:solidFill>
              </a:rPr>
              <a:t>Research objective:</a:t>
            </a:r>
          </a:p>
          <a:p>
            <a:endParaRPr lang="en-CA" sz="1600" dirty="0"/>
          </a:p>
          <a:p>
            <a:r>
              <a:rPr lang="en-CA" sz="1600" dirty="0"/>
              <a:t>To make strategic operational recommendations on the sustainability for Ontario’s based community-based sport organizations to ensure a sustainable future</a:t>
            </a:r>
          </a:p>
          <a:p>
            <a:endParaRPr lang="en-CA" sz="1600" dirty="0"/>
          </a:p>
          <a:p>
            <a:r>
              <a:rPr lang="en-CA" sz="1600" b="1" dirty="0">
                <a:solidFill>
                  <a:schemeClr val="tx2"/>
                </a:solidFill>
              </a:rPr>
              <a:t>Research methodology: </a:t>
            </a:r>
          </a:p>
          <a:p>
            <a:endParaRPr lang="en-CA" sz="1600" dirty="0"/>
          </a:p>
          <a:p>
            <a:pPr marL="285750" indent="-285750">
              <a:buFont typeface="Arial" panose="020B0604020202020204" pitchFamily="34" charset="0"/>
              <a:buChar char="•"/>
            </a:pPr>
            <a:r>
              <a:rPr lang="en-US" sz="1600" b="1" dirty="0"/>
              <a:t>A literature review of 500 World best operational best practices </a:t>
            </a:r>
          </a:p>
          <a:p>
            <a:pPr marL="285750" indent="-285750">
              <a:buFont typeface="Arial" panose="020B0604020202020204" pitchFamily="34" charset="0"/>
              <a:buChar char="•"/>
            </a:pPr>
            <a:r>
              <a:rPr lang="en-US" sz="1600" b="1" dirty="0"/>
              <a:t>27 best practice themes were identified which were summarized down to 15 themes </a:t>
            </a:r>
          </a:p>
          <a:p>
            <a:pPr marL="285750" indent="-285750">
              <a:buFont typeface="Arial" panose="020B0604020202020204" pitchFamily="34" charset="0"/>
              <a:buChar char="•"/>
            </a:pPr>
            <a:r>
              <a:rPr lang="en-US" sz="1600" b="1" dirty="0"/>
              <a:t>An alignment of themes with survey questions</a:t>
            </a:r>
            <a:r>
              <a:rPr lang="en-US" sz="1600" dirty="0"/>
              <a:t> completed to assess sport organization operational effectiveness </a:t>
            </a:r>
          </a:p>
          <a:p>
            <a:pPr marL="285750" indent="-285750">
              <a:buFont typeface="Arial" panose="020B0604020202020204" pitchFamily="34" charset="0"/>
              <a:buChar char="•"/>
            </a:pPr>
            <a:r>
              <a:rPr lang="en-US" sz="1600" b="1" dirty="0"/>
              <a:t>An online survey was used </a:t>
            </a:r>
            <a:r>
              <a:rPr lang="en-US" sz="1600" dirty="0"/>
              <a:t>to obtain responses from sport organizations</a:t>
            </a:r>
          </a:p>
          <a:p>
            <a:pPr marL="285750" indent="-285750">
              <a:buFont typeface="Arial" panose="020B0604020202020204" pitchFamily="34" charset="0"/>
              <a:buChar char="•"/>
            </a:pPr>
            <a:r>
              <a:rPr lang="en-US" sz="1600" b="1" dirty="0"/>
              <a:t>Gaps were identified between current and ideal practices</a:t>
            </a:r>
            <a:r>
              <a:rPr lang="en-US" sz="1600" dirty="0"/>
              <a:t> </a:t>
            </a:r>
          </a:p>
          <a:p>
            <a:r>
              <a:rPr lang="en-US" sz="1600" dirty="0"/>
              <a:t>      providing an opportunity to make strategic recommendations </a:t>
            </a:r>
          </a:p>
          <a:p>
            <a:r>
              <a:rPr lang="en-US" sz="1600" dirty="0"/>
              <a:t>      to enhance the operational effectiveness of Ontario’s </a:t>
            </a:r>
          </a:p>
          <a:p>
            <a:r>
              <a:rPr lang="en-US" sz="1600" dirty="0"/>
              <a:t>      community sport organizations </a:t>
            </a:r>
            <a:endParaRPr lang="en-CA" sz="1600" dirty="0"/>
          </a:p>
          <a:p>
            <a:endParaRPr lang="en-CA" dirty="0"/>
          </a:p>
        </p:txBody>
      </p:sp>
    </p:spTree>
    <p:extLst>
      <p:ext uri="{BB962C8B-B14F-4D97-AF65-F5344CB8AC3E}">
        <p14:creationId xmlns:p14="http://schemas.microsoft.com/office/powerpoint/2010/main" val="147430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1000"/>
                                        <p:tgtEl>
                                          <p:spTgt spid="2">
                                            <p:txEl>
                                              <p:pRg st="6" end="6"/>
                                            </p:txEl>
                                          </p:spTgt>
                                        </p:tgtEl>
                                      </p:cBhvr>
                                    </p:animEffect>
                                    <p:anim calcmode="lin" valueType="num">
                                      <p:cBhvr>
                                        <p:cTn id="2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1000"/>
                                        <p:tgtEl>
                                          <p:spTgt spid="2">
                                            <p:txEl>
                                              <p:pRg st="7" end="7"/>
                                            </p:txEl>
                                          </p:spTgt>
                                        </p:tgtEl>
                                      </p:cBhvr>
                                    </p:animEffect>
                                    <p:anim calcmode="lin" valueType="num">
                                      <p:cBhvr>
                                        <p:cTn id="3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1000"/>
                                        <p:tgtEl>
                                          <p:spTgt spid="2">
                                            <p:txEl>
                                              <p:pRg st="8" end="8"/>
                                            </p:txEl>
                                          </p:spTgt>
                                        </p:tgtEl>
                                      </p:cBhvr>
                                    </p:animEffect>
                                    <p:anim calcmode="lin" valueType="num">
                                      <p:cBhvr>
                                        <p:cTn id="3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1000"/>
                                        <p:tgtEl>
                                          <p:spTgt spid="2">
                                            <p:txEl>
                                              <p:pRg st="9" end="9"/>
                                            </p:txEl>
                                          </p:spTgt>
                                        </p:tgtEl>
                                      </p:cBhvr>
                                    </p:animEffect>
                                    <p:anim calcmode="lin" valueType="num">
                                      <p:cBhvr>
                                        <p:cTn id="4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fade">
                                      <p:cBhvr>
                                        <p:cTn id="44" dur="1000"/>
                                        <p:tgtEl>
                                          <p:spTgt spid="2">
                                            <p:txEl>
                                              <p:pRg st="10" end="10"/>
                                            </p:txEl>
                                          </p:spTgt>
                                        </p:tgtEl>
                                      </p:cBhvr>
                                    </p:animEffect>
                                    <p:anim calcmode="lin" valueType="num">
                                      <p:cBhvr>
                                        <p:cTn id="4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fade">
                                      <p:cBhvr>
                                        <p:cTn id="49" dur="1000"/>
                                        <p:tgtEl>
                                          <p:spTgt spid="2">
                                            <p:txEl>
                                              <p:pRg st="11" end="11"/>
                                            </p:txEl>
                                          </p:spTgt>
                                        </p:tgtEl>
                                      </p:cBhvr>
                                    </p:animEffect>
                                    <p:anim calcmode="lin" valueType="num">
                                      <p:cBhvr>
                                        <p:cTn id="5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12" end="12"/>
                                            </p:txEl>
                                          </p:spTgt>
                                        </p:tgtEl>
                                        <p:attrNameLst>
                                          <p:attrName>style.visibility</p:attrName>
                                        </p:attrNameLst>
                                      </p:cBhvr>
                                      <p:to>
                                        <p:strVal val="visible"/>
                                      </p:to>
                                    </p:set>
                                    <p:animEffect transition="in" filter="fade">
                                      <p:cBhvr>
                                        <p:cTn id="54" dur="1000"/>
                                        <p:tgtEl>
                                          <p:spTgt spid="2">
                                            <p:txEl>
                                              <p:pRg st="12" end="12"/>
                                            </p:txEl>
                                          </p:spTgt>
                                        </p:tgtEl>
                                      </p:cBhvr>
                                    </p:animEffect>
                                    <p:anim calcmode="lin" valueType="num">
                                      <p:cBhvr>
                                        <p:cTn id="55"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animEffect transition="in" filter="fade">
                                      <p:cBhvr>
                                        <p:cTn id="59" dur="1000"/>
                                        <p:tgtEl>
                                          <p:spTgt spid="2">
                                            <p:txEl>
                                              <p:pRg st="13" end="13"/>
                                            </p:txEl>
                                          </p:spTgt>
                                        </p:tgtEl>
                                      </p:cBhvr>
                                    </p:animEffect>
                                    <p:anim calcmode="lin" valueType="num">
                                      <p:cBhvr>
                                        <p:cTn id="6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5DC63A6-F2E1-AAF5-14A2-336282479DA5}"/>
              </a:ext>
            </a:extLst>
          </p:cNvPr>
          <p:cNvSpPr>
            <a:spLocks noGrp="1"/>
          </p:cNvSpPr>
          <p:nvPr>
            <p:ph type="body" idx="1"/>
          </p:nvPr>
        </p:nvSpPr>
        <p:spPr>
          <a:xfrm>
            <a:off x="160371" y="1031971"/>
            <a:ext cx="8621261" cy="5319017"/>
          </a:xfrm>
        </p:spPr>
        <p:txBody>
          <a:bodyPr>
            <a:normAutofit/>
          </a:bodyPr>
          <a:lstStyle/>
          <a:p>
            <a:pPr lvl="1"/>
            <a:endParaRPr lang="en-US" sz="2700" dirty="0">
              <a:solidFill>
                <a:schemeClr val="tx1"/>
              </a:solidFill>
            </a:endParaRPr>
          </a:p>
          <a:p>
            <a:endParaRPr lang="en-CA" b="1" dirty="0"/>
          </a:p>
        </p:txBody>
      </p:sp>
      <p:pic>
        <p:nvPicPr>
          <p:cNvPr id="13" name="Content Placeholder 12">
            <a:extLst>
              <a:ext uri="{FF2B5EF4-FFF2-40B4-BE49-F238E27FC236}">
                <a16:creationId xmlns:a16="http://schemas.microsoft.com/office/drawing/2014/main" id="{9B214564-0792-2ACC-61FE-C41B0905F547}"/>
              </a:ext>
            </a:extLst>
          </p:cNvPr>
          <p:cNvPicPr>
            <a:picLocks noGrp="1" noChangeAspect="1"/>
          </p:cNvPicPr>
          <p:nvPr>
            <p:ph idx="4294967295"/>
          </p:nvPr>
        </p:nvPicPr>
        <p:blipFill>
          <a:blip r:embed="rId3"/>
          <a:stretch>
            <a:fillRect/>
          </a:stretch>
        </p:blipFill>
        <p:spPr>
          <a:xfrm>
            <a:off x="6503696" y="4348270"/>
            <a:ext cx="2426737" cy="1761860"/>
          </a:xfrm>
        </p:spPr>
      </p:pic>
      <p:sp>
        <p:nvSpPr>
          <p:cNvPr id="4" name="TextBox 3">
            <a:extLst>
              <a:ext uri="{FF2B5EF4-FFF2-40B4-BE49-F238E27FC236}">
                <a16:creationId xmlns:a16="http://schemas.microsoft.com/office/drawing/2014/main" id="{6C63A77B-3EFD-7B53-C2E5-ADB380333008}"/>
              </a:ext>
            </a:extLst>
          </p:cNvPr>
          <p:cNvSpPr txBox="1"/>
          <p:nvPr/>
        </p:nvSpPr>
        <p:spPr>
          <a:xfrm>
            <a:off x="344112" y="1083049"/>
            <a:ext cx="8026056" cy="4832092"/>
          </a:xfrm>
          <a:prstGeom prst="rect">
            <a:avLst/>
          </a:prstGeom>
          <a:noFill/>
        </p:spPr>
        <p:txBody>
          <a:bodyPr wrap="square">
            <a:spAutoFit/>
          </a:bodyPr>
          <a:lstStyle/>
          <a:p>
            <a:r>
              <a:rPr lang="en-US" b="1" dirty="0">
                <a:solidFill>
                  <a:schemeClr val="tx2"/>
                </a:solidFill>
              </a:rPr>
              <a:t>Survey sample </a:t>
            </a:r>
          </a:p>
          <a:p>
            <a:endParaRPr lang="en-US" b="1" dirty="0"/>
          </a:p>
          <a:p>
            <a:r>
              <a:rPr lang="en-US" b="1" dirty="0"/>
              <a:t>Survey had 123 multi-sport responses </a:t>
            </a:r>
            <a:r>
              <a:rPr lang="en-US" dirty="0"/>
              <a:t>from the community sport sector of Community Sport Councils and Accessible Sport Councils and their members and affiliates </a:t>
            </a:r>
            <a:r>
              <a:rPr lang="en-US" b="1" dirty="0"/>
              <a:t>representing thousands of community-based sport organizations from 41 communities in Ontario. </a:t>
            </a:r>
          </a:p>
          <a:p>
            <a:endParaRPr lang="en-US" b="1" dirty="0"/>
          </a:p>
          <a:p>
            <a:r>
              <a:rPr lang="en-US" b="1" dirty="0">
                <a:solidFill>
                  <a:schemeClr val="tx2"/>
                </a:solidFill>
                <a:latin typeface="+mj-lt"/>
              </a:rPr>
              <a:t>Overall</a:t>
            </a:r>
            <a:r>
              <a:rPr lang="en-US" b="1" dirty="0">
                <a:solidFill>
                  <a:schemeClr val="tx2"/>
                </a:solidFill>
              </a:rPr>
              <a:t>, 14 recommendations were identified </a:t>
            </a:r>
            <a:r>
              <a:rPr lang="en-US" b="1" dirty="0">
                <a:solidFill>
                  <a:schemeClr val="accent6"/>
                </a:solidFill>
              </a:rPr>
              <a:t>in five key areas</a:t>
            </a:r>
            <a:r>
              <a:rPr lang="en-US" b="1" dirty="0">
                <a:solidFill>
                  <a:schemeClr val="tx2"/>
                </a:solidFill>
              </a:rPr>
              <a:t>;</a:t>
            </a:r>
          </a:p>
          <a:p>
            <a:endParaRPr lang="en-US" b="1" dirty="0"/>
          </a:p>
          <a:p>
            <a:pPr marL="342900" indent="-342900">
              <a:buAutoNum type="arabicPeriod"/>
              <a:defRPr sz="1600"/>
            </a:pPr>
            <a:r>
              <a:rPr lang="en-US" b="1" dirty="0">
                <a:solidFill>
                  <a:schemeClr val="accent6"/>
                </a:solidFill>
                <a:latin typeface="+mj-lt"/>
              </a:rPr>
              <a:t>Strengthen Partnerships &amp; Collaboration</a:t>
            </a:r>
            <a:r>
              <a:rPr lang="en-US" b="1" dirty="0">
                <a:solidFill>
                  <a:schemeClr val="accent2"/>
                </a:solidFill>
                <a:latin typeface="+mj-lt"/>
              </a:rPr>
              <a:t>:            Community Hub &amp; Sport Durham   </a:t>
            </a:r>
          </a:p>
          <a:p>
            <a:pPr>
              <a:defRPr sz="1600"/>
            </a:pPr>
            <a:r>
              <a:rPr lang="en-US" b="1" dirty="0"/>
              <a:t>        </a:t>
            </a:r>
            <a:r>
              <a:rPr lang="en-US" b="1" dirty="0">
                <a:solidFill>
                  <a:schemeClr val="tx2"/>
                </a:solidFill>
              </a:rPr>
              <a:t>Recommendations: </a:t>
            </a:r>
            <a:r>
              <a:rPr lang="en-US" dirty="0"/>
              <a:t>Partner with schools, health authorities, tourism boards, and </a:t>
            </a:r>
          </a:p>
          <a:p>
            <a:pPr>
              <a:defRPr sz="1600"/>
            </a:pPr>
            <a:r>
              <a:rPr lang="en-US" dirty="0"/>
              <a:t>        both traditional and non-traditional community groups</a:t>
            </a:r>
          </a:p>
          <a:p>
            <a:pPr>
              <a:defRPr sz="1600"/>
            </a:pPr>
            <a:endParaRPr lang="en-US" dirty="0"/>
          </a:p>
          <a:p>
            <a:pPr marL="342900" indent="-342900">
              <a:buAutoNum type="arabicPeriod" startAt="2"/>
              <a:defRPr sz="1600"/>
            </a:pPr>
            <a:r>
              <a:rPr lang="en-US" b="1" dirty="0">
                <a:solidFill>
                  <a:schemeClr val="accent6"/>
                </a:solidFill>
                <a:latin typeface="+mj-lt"/>
              </a:rPr>
              <a:t>Enhance Community Engagement &amp; Inclusion </a:t>
            </a:r>
          </a:p>
          <a:p>
            <a:pPr>
              <a:defRPr sz="1600"/>
            </a:pPr>
            <a:r>
              <a:rPr lang="en-US" b="1" dirty="0"/>
              <a:t>        </a:t>
            </a:r>
            <a:r>
              <a:rPr lang="en-US" b="1" dirty="0">
                <a:solidFill>
                  <a:schemeClr val="tx2"/>
                </a:solidFill>
              </a:rPr>
              <a:t>Recommendations: </a:t>
            </a:r>
            <a:r>
              <a:rPr lang="en-US" dirty="0"/>
              <a:t>Host local events, multilingual programs, </a:t>
            </a:r>
          </a:p>
          <a:p>
            <a:pPr>
              <a:defRPr sz="1600"/>
            </a:pPr>
            <a:r>
              <a:rPr lang="en-US" dirty="0"/>
              <a:t>        ‘try-It’ days and adaptive friendly programs</a:t>
            </a:r>
            <a:endParaRPr lang="en-US" b="1" dirty="0"/>
          </a:p>
          <a:p>
            <a:r>
              <a:rPr lang="en-US" sz="1600" b="1" dirty="0">
                <a:solidFill>
                  <a:schemeClr val="accent2"/>
                </a:solidFill>
              </a:rPr>
              <a:t>        Variety village &amp; Abilities Centre</a:t>
            </a:r>
          </a:p>
          <a:p>
            <a:endParaRPr lang="en-US" dirty="0"/>
          </a:p>
        </p:txBody>
      </p:sp>
      <p:sp>
        <p:nvSpPr>
          <p:cNvPr id="10" name="TextBox 9">
            <a:extLst>
              <a:ext uri="{FF2B5EF4-FFF2-40B4-BE49-F238E27FC236}">
                <a16:creationId xmlns:a16="http://schemas.microsoft.com/office/drawing/2014/main" id="{30296ED7-2BA8-B3AD-503F-C27FC47B574E}"/>
              </a:ext>
            </a:extLst>
          </p:cNvPr>
          <p:cNvSpPr txBox="1"/>
          <p:nvPr/>
        </p:nvSpPr>
        <p:spPr>
          <a:xfrm>
            <a:off x="395536" y="513522"/>
            <a:ext cx="5914227" cy="461665"/>
          </a:xfrm>
          <a:prstGeom prst="rect">
            <a:avLst/>
          </a:prstGeom>
          <a:noFill/>
        </p:spPr>
        <p:txBody>
          <a:bodyPr wrap="square" rtlCol="0">
            <a:spAutoFit/>
          </a:bodyPr>
          <a:lstStyle/>
          <a:p>
            <a:r>
              <a:rPr lang="en-CA" sz="2400" b="1" dirty="0">
                <a:solidFill>
                  <a:schemeClr val="tx2"/>
                </a:solidFill>
              </a:rPr>
              <a:t>CSCO Sustainability report</a:t>
            </a:r>
            <a:endParaRPr lang="en-CA" sz="2400" dirty="0">
              <a:solidFill>
                <a:schemeClr val="tx2"/>
              </a:solidFill>
            </a:endParaRPr>
          </a:p>
        </p:txBody>
      </p:sp>
    </p:spTree>
    <p:extLst>
      <p:ext uri="{BB962C8B-B14F-4D97-AF65-F5344CB8AC3E}">
        <p14:creationId xmlns:p14="http://schemas.microsoft.com/office/powerpoint/2010/main" val="134672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1000"/>
                                        <p:tgtEl>
                                          <p:spTgt spid="4">
                                            <p:txEl>
                                              <p:pRg st="7" end="7"/>
                                            </p:txEl>
                                          </p:spTgt>
                                        </p:tgtEl>
                                      </p:cBhvr>
                                    </p:animEffect>
                                    <p:anim calcmode="lin" valueType="num">
                                      <p:cBhvr>
                                        <p:cTn id="3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1000"/>
                                        <p:tgtEl>
                                          <p:spTgt spid="4">
                                            <p:txEl>
                                              <p:pRg st="8" end="8"/>
                                            </p:txEl>
                                          </p:spTgt>
                                        </p:tgtEl>
                                      </p:cBhvr>
                                    </p:animEffect>
                                    <p:anim calcmode="lin" valueType="num">
                                      <p:cBhvr>
                                        <p:cTn id="3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1000"/>
                                        <p:tgtEl>
                                          <p:spTgt spid="4">
                                            <p:txEl>
                                              <p:pRg st="10" end="10"/>
                                            </p:txEl>
                                          </p:spTgt>
                                        </p:tgtEl>
                                      </p:cBhvr>
                                    </p:animEffect>
                                    <p:anim calcmode="lin" valueType="num">
                                      <p:cBhvr>
                                        <p:cTn id="4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fade">
                                      <p:cBhvr>
                                        <p:cTn id="46" dur="1000"/>
                                        <p:tgtEl>
                                          <p:spTgt spid="4">
                                            <p:txEl>
                                              <p:pRg st="11" end="11"/>
                                            </p:txEl>
                                          </p:spTgt>
                                        </p:tgtEl>
                                      </p:cBhvr>
                                    </p:animEffect>
                                    <p:anim calcmode="lin" valueType="num">
                                      <p:cBhvr>
                                        <p:cTn id="4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fade">
                                      <p:cBhvr>
                                        <p:cTn id="51" dur="1000"/>
                                        <p:tgtEl>
                                          <p:spTgt spid="4">
                                            <p:txEl>
                                              <p:pRg st="12" end="12"/>
                                            </p:txEl>
                                          </p:spTgt>
                                        </p:tgtEl>
                                      </p:cBhvr>
                                    </p:animEffect>
                                    <p:anim calcmode="lin" valueType="num">
                                      <p:cBhvr>
                                        <p:cTn id="5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xEl>
                                              <p:pRg st="13" end="13"/>
                                            </p:txEl>
                                          </p:spTgt>
                                        </p:tgtEl>
                                        <p:attrNameLst>
                                          <p:attrName>style.visibility</p:attrName>
                                        </p:attrNameLst>
                                      </p:cBhvr>
                                      <p:to>
                                        <p:strVal val="visible"/>
                                      </p:to>
                                    </p:set>
                                    <p:animEffect transition="in" filter="fade">
                                      <p:cBhvr>
                                        <p:cTn id="56" dur="1000"/>
                                        <p:tgtEl>
                                          <p:spTgt spid="4">
                                            <p:txEl>
                                              <p:pRg st="13" end="13"/>
                                            </p:txEl>
                                          </p:spTgt>
                                        </p:tgtEl>
                                      </p:cBhvr>
                                    </p:animEffect>
                                    <p:anim calcmode="lin" valueType="num">
                                      <p:cBhvr>
                                        <p:cTn id="57"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4F6AB-E9CF-6352-7C7C-F3B51D9381D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4F4E14B-2C24-B09A-15F2-8E478E5556C3}"/>
              </a:ext>
            </a:extLst>
          </p:cNvPr>
          <p:cNvPicPr>
            <a:picLocks noChangeAspect="1"/>
          </p:cNvPicPr>
          <p:nvPr/>
        </p:nvPicPr>
        <p:blipFill>
          <a:blip r:embed="rId3"/>
          <a:stretch>
            <a:fillRect/>
          </a:stretch>
        </p:blipFill>
        <p:spPr>
          <a:xfrm>
            <a:off x="6732240" y="4005064"/>
            <a:ext cx="2208170" cy="2081626"/>
          </a:xfrm>
          <a:prstGeom prst="rect">
            <a:avLst/>
          </a:prstGeom>
        </p:spPr>
      </p:pic>
      <p:sp>
        <p:nvSpPr>
          <p:cNvPr id="2" name="TextBox 1">
            <a:extLst>
              <a:ext uri="{FF2B5EF4-FFF2-40B4-BE49-F238E27FC236}">
                <a16:creationId xmlns:a16="http://schemas.microsoft.com/office/drawing/2014/main" id="{E9D1DC0C-3D00-1812-8BC9-1D9C47EE97C4}"/>
              </a:ext>
            </a:extLst>
          </p:cNvPr>
          <p:cNvSpPr txBox="1"/>
          <p:nvPr/>
        </p:nvSpPr>
        <p:spPr>
          <a:xfrm>
            <a:off x="203590" y="1454293"/>
            <a:ext cx="6603391" cy="4216539"/>
          </a:xfrm>
          <a:prstGeom prst="rect">
            <a:avLst/>
          </a:prstGeom>
          <a:noFill/>
        </p:spPr>
        <p:txBody>
          <a:bodyPr wrap="square" rtlCol="0">
            <a:spAutoFit/>
          </a:bodyPr>
          <a:lstStyle/>
          <a:p>
            <a:pPr>
              <a:defRPr sz="1600"/>
            </a:pPr>
            <a:r>
              <a:rPr lang="en-US" sz="1600" b="1" dirty="0">
                <a:solidFill>
                  <a:schemeClr val="accent6"/>
                </a:solidFill>
                <a:latin typeface="+mj-lt"/>
              </a:rPr>
              <a:t>3. </a:t>
            </a:r>
            <a:r>
              <a:rPr lang="en-US" sz="1600" b="1" dirty="0">
                <a:solidFill>
                  <a:schemeClr val="accent6"/>
                </a:solidFill>
              </a:rPr>
              <a:t>Improve Funding &amp; Sustainability of community sport organization</a:t>
            </a:r>
          </a:p>
          <a:p>
            <a:pPr>
              <a:defRPr sz="1400"/>
            </a:pPr>
            <a:r>
              <a:rPr lang="en-US" sz="1600" dirty="0">
                <a:solidFill>
                  <a:schemeClr val="tx2"/>
                </a:solidFill>
              </a:rPr>
              <a:t>     </a:t>
            </a:r>
            <a:r>
              <a:rPr lang="en-US" sz="1600" b="1" dirty="0">
                <a:solidFill>
                  <a:schemeClr val="tx2"/>
                </a:solidFill>
              </a:rPr>
              <a:t>Recommendations</a:t>
            </a:r>
            <a:r>
              <a:rPr lang="en-US" sz="1600" dirty="0">
                <a:solidFill>
                  <a:schemeClr val="tx2"/>
                </a:solidFill>
              </a:rPr>
              <a:t>: </a:t>
            </a:r>
          </a:p>
          <a:p>
            <a:pPr>
              <a:defRPr sz="1400"/>
            </a:pPr>
            <a:r>
              <a:rPr lang="en-US" sz="1600" dirty="0"/>
              <a:t>     Grow local, corporate and Government support, grants, and consider   </a:t>
            </a:r>
          </a:p>
          <a:p>
            <a:pPr>
              <a:defRPr sz="1400"/>
            </a:pPr>
            <a:r>
              <a:rPr lang="en-US" sz="1600" dirty="0"/>
              <a:t>     impact reporting (economic &amp; health impacts) while exploring digital  </a:t>
            </a:r>
          </a:p>
          <a:p>
            <a:pPr>
              <a:defRPr sz="1400"/>
            </a:pPr>
            <a:r>
              <a:rPr lang="en-US" sz="1600" dirty="0"/>
              <a:t>     and hybrid program models</a:t>
            </a:r>
          </a:p>
          <a:p>
            <a:pPr lvl="1">
              <a:defRPr sz="1400"/>
            </a:pPr>
            <a:endParaRPr lang="en-US" sz="1600" i="1" dirty="0"/>
          </a:p>
          <a:p>
            <a:pPr>
              <a:defRPr sz="1600"/>
            </a:pPr>
            <a:r>
              <a:rPr lang="en-US" sz="1600" b="1" dirty="0">
                <a:solidFill>
                  <a:schemeClr val="accent6"/>
                </a:solidFill>
              </a:rPr>
              <a:t>4. Advocate for improved Facilities &amp; Space Access</a:t>
            </a:r>
          </a:p>
          <a:p>
            <a:pPr>
              <a:defRPr sz="1400"/>
            </a:pPr>
            <a:r>
              <a:rPr lang="en-US" sz="1600" dirty="0">
                <a:solidFill>
                  <a:schemeClr val="tx2"/>
                </a:solidFill>
              </a:rPr>
              <a:t>     </a:t>
            </a:r>
            <a:r>
              <a:rPr lang="en-US" sz="1600" b="1" dirty="0">
                <a:solidFill>
                  <a:schemeClr val="tx2"/>
                </a:solidFill>
              </a:rPr>
              <a:t>Recommendations</a:t>
            </a:r>
            <a:r>
              <a:rPr lang="en-US" sz="1600" dirty="0">
                <a:solidFill>
                  <a:schemeClr val="tx2"/>
                </a:solidFill>
              </a:rPr>
              <a:t>: </a:t>
            </a:r>
          </a:p>
          <a:p>
            <a:pPr>
              <a:defRPr sz="1400"/>
            </a:pPr>
            <a:r>
              <a:rPr lang="en-US" sz="1600" dirty="0"/>
              <a:t>     Joint municipal advocacy for accessible, affordable and adequate </a:t>
            </a:r>
          </a:p>
          <a:p>
            <a:pPr>
              <a:defRPr sz="1400"/>
            </a:pPr>
            <a:r>
              <a:rPr lang="en-US" sz="1600" dirty="0"/>
              <a:t>     sport facilities and consider community-use agreements</a:t>
            </a:r>
          </a:p>
          <a:p>
            <a:pPr lvl="1">
              <a:defRPr sz="1400"/>
            </a:pPr>
            <a:endParaRPr lang="en-US" sz="1600" dirty="0"/>
          </a:p>
          <a:p>
            <a:pPr>
              <a:defRPr sz="1600"/>
            </a:pPr>
            <a:r>
              <a:rPr lang="en-US" sz="1600" b="1" dirty="0">
                <a:solidFill>
                  <a:schemeClr val="accent6"/>
                </a:solidFill>
              </a:rPr>
              <a:t>5. Build Leadership, Volunteers &amp; Organizational capacity</a:t>
            </a:r>
          </a:p>
          <a:p>
            <a:pPr>
              <a:defRPr sz="1400"/>
            </a:pPr>
            <a:r>
              <a:rPr lang="en-US" sz="1600" dirty="0"/>
              <a:t>     </a:t>
            </a:r>
            <a:r>
              <a:rPr lang="en-US" sz="1600" b="1" dirty="0">
                <a:solidFill>
                  <a:schemeClr val="tx2"/>
                </a:solidFill>
              </a:rPr>
              <a:t>Recommendations:</a:t>
            </a:r>
          </a:p>
          <a:p>
            <a:pPr>
              <a:defRPr sz="1400"/>
            </a:pPr>
            <a:r>
              <a:rPr lang="en-US" sz="1600" dirty="0"/>
              <a:t>     Strengthen Youth leadership pathways, enhance volunteer training, </a:t>
            </a:r>
          </a:p>
          <a:p>
            <a:pPr>
              <a:defRPr sz="1400"/>
            </a:pPr>
            <a:r>
              <a:rPr lang="en-US" sz="1600" dirty="0"/>
              <a:t>     complete annual reviews and develop resource hubs</a:t>
            </a:r>
          </a:p>
          <a:p>
            <a:pPr>
              <a:defRPr sz="1400"/>
            </a:pPr>
            <a:endParaRPr lang="en-US" dirty="0"/>
          </a:p>
          <a:p>
            <a:pPr lvl="1">
              <a:defRPr sz="1400"/>
            </a:pPr>
            <a:endParaRPr lang="en-CA" dirty="0"/>
          </a:p>
        </p:txBody>
      </p:sp>
      <p:pic>
        <p:nvPicPr>
          <p:cNvPr id="8" name="Picture 7">
            <a:extLst>
              <a:ext uri="{FF2B5EF4-FFF2-40B4-BE49-F238E27FC236}">
                <a16:creationId xmlns:a16="http://schemas.microsoft.com/office/drawing/2014/main" id="{97A2BB38-5799-4296-F65E-56AF76AF0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9183" y="1890890"/>
            <a:ext cx="1007508" cy="648072"/>
          </a:xfrm>
          <a:prstGeom prst="rect">
            <a:avLst/>
          </a:prstGeom>
        </p:spPr>
      </p:pic>
      <p:pic>
        <p:nvPicPr>
          <p:cNvPr id="10" name="Picture 9">
            <a:extLst>
              <a:ext uri="{FF2B5EF4-FFF2-40B4-BE49-F238E27FC236}">
                <a16:creationId xmlns:a16="http://schemas.microsoft.com/office/drawing/2014/main" id="{8E1157CA-C24B-8BBA-6B84-3EF14579B0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0054" y="1904996"/>
            <a:ext cx="998104" cy="607734"/>
          </a:xfrm>
          <a:prstGeom prst="rect">
            <a:avLst/>
          </a:prstGeom>
        </p:spPr>
      </p:pic>
      <p:sp>
        <p:nvSpPr>
          <p:cNvPr id="13" name="TextBox 12">
            <a:extLst>
              <a:ext uri="{FF2B5EF4-FFF2-40B4-BE49-F238E27FC236}">
                <a16:creationId xmlns:a16="http://schemas.microsoft.com/office/drawing/2014/main" id="{301B7B83-0D3A-E4B4-35B5-A69547F9E361}"/>
              </a:ext>
            </a:extLst>
          </p:cNvPr>
          <p:cNvSpPr txBox="1"/>
          <p:nvPr/>
        </p:nvSpPr>
        <p:spPr>
          <a:xfrm>
            <a:off x="5126012" y="2937785"/>
            <a:ext cx="3614157" cy="338554"/>
          </a:xfrm>
          <a:prstGeom prst="rect">
            <a:avLst/>
          </a:prstGeom>
          <a:noFill/>
        </p:spPr>
        <p:txBody>
          <a:bodyPr wrap="square" rtlCol="0">
            <a:spAutoFit/>
          </a:bodyPr>
          <a:lstStyle/>
          <a:p>
            <a:r>
              <a:rPr lang="en-CA" sz="1600" b="1" dirty="0">
                <a:solidFill>
                  <a:schemeClr val="accent2"/>
                </a:solidFill>
              </a:rPr>
              <a:t>Local Municipal Community Centres</a:t>
            </a:r>
          </a:p>
        </p:txBody>
      </p:sp>
      <p:pic>
        <p:nvPicPr>
          <p:cNvPr id="15" name="Picture 14">
            <a:extLst>
              <a:ext uri="{FF2B5EF4-FFF2-40B4-BE49-F238E27FC236}">
                <a16:creationId xmlns:a16="http://schemas.microsoft.com/office/drawing/2014/main" id="{C5D70891-8532-510B-CF4A-5BB296017A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3913" y="5059611"/>
            <a:ext cx="876300" cy="819150"/>
          </a:xfrm>
          <a:prstGeom prst="rect">
            <a:avLst/>
          </a:prstGeom>
        </p:spPr>
      </p:pic>
      <p:sp>
        <p:nvSpPr>
          <p:cNvPr id="16" name="TextBox 15">
            <a:extLst>
              <a:ext uri="{FF2B5EF4-FFF2-40B4-BE49-F238E27FC236}">
                <a16:creationId xmlns:a16="http://schemas.microsoft.com/office/drawing/2014/main" id="{CFFC0ED2-6649-79FE-2EEF-89E24390BB8E}"/>
              </a:ext>
            </a:extLst>
          </p:cNvPr>
          <p:cNvSpPr txBox="1"/>
          <p:nvPr/>
        </p:nvSpPr>
        <p:spPr>
          <a:xfrm>
            <a:off x="168977" y="488801"/>
            <a:ext cx="5616624" cy="461665"/>
          </a:xfrm>
          <a:prstGeom prst="rect">
            <a:avLst/>
          </a:prstGeom>
          <a:noFill/>
        </p:spPr>
        <p:txBody>
          <a:bodyPr wrap="square" rtlCol="0">
            <a:spAutoFit/>
          </a:bodyPr>
          <a:lstStyle/>
          <a:p>
            <a:r>
              <a:rPr lang="en-CA" sz="2400" b="1" dirty="0">
                <a:solidFill>
                  <a:schemeClr val="tx2"/>
                </a:solidFill>
              </a:rPr>
              <a:t>CSCO Sustainability report</a:t>
            </a:r>
            <a:endParaRPr lang="en-CA" sz="2400" dirty="0">
              <a:solidFill>
                <a:schemeClr val="tx2"/>
              </a:solidFill>
            </a:endParaRPr>
          </a:p>
        </p:txBody>
      </p:sp>
    </p:spTree>
    <p:extLst>
      <p:ext uri="{BB962C8B-B14F-4D97-AF65-F5344CB8AC3E}">
        <p14:creationId xmlns:p14="http://schemas.microsoft.com/office/powerpoint/2010/main" val="135069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1000"/>
                                        <p:tgtEl>
                                          <p:spTgt spid="2">
                                            <p:txEl>
                                              <p:pRg st="7" end="7"/>
                                            </p:txEl>
                                          </p:spTgt>
                                        </p:tgtEl>
                                      </p:cBhvr>
                                    </p:animEffect>
                                    <p:anim calcmode="lin" valueType="num">
                                      <p:cBhvr>
                                        <p:cTn id="4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1000"/>
                                        <p:tgtEl>
                                          <p:spTgt spid="2">
                                            <p:txEl>
                                              <p:pRg st="8" end="8"/>
                                            </p:txEl>
                                          </p:spTgt>
                                        </p:tgtEl>
                                      </p:cBhvr>
                                    </p:animEffect>
                                    <p:anim calcmode="lin" valueType="num">
                                      <p:cBhvr>
                                        <p:cTn id="4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transition="in" filter="fade">
                                      <p:cBhvr>
                                        <p:cTn id="56" dur="1000"/>
                                        <p:tgtEl>
                                          <p:spTgt spid="2">
                                            <p:txEl>
                                              <p:pRg st="11" end="11"/>
                                            </p:txEl>
                                          </p:spTgt>
                                        </p:tgtEl>
                                      </p:cBhvr>
                                    </p:animEffect>
                                    <p:anim calcmode="lin" valueType="num">
                                      <p:cBhvr>
                                        <p:cTn id="5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fade">
                                      <p:cBhvr>
                                        <p:cTn id="61" dur="1000"/>
                                        <p:tgtEl>
                                          <p:spTgt spid="2">
                                            <p:txEl>
                                              <p:pRg st="12" end="12"/>
                                            </p:txEl>
                                          </p:spTgt>
                                        </p:tgtEl>
                                      </p:cBhvr>
                                    </p:animEffect>
                                    <p:anim calcmode="lin" valueType="num">
                                      <p:cBhvr>
                                        <p:cTn id="6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
                                            <p:txEl>
                                              <p:pRg st="13" end="13"/>
                                            </p:txEl>
                                          </p:spTgt>
                                        </p:tgtEl>
                                        <p:attrNameLst>
                                          <p:attrName>style.visibility</p:attrName>
                                        </p:attrNameLst>
                                      </p:cBhvr>
                                      <p:to>
                                        <p:strVal val="visible"/>
                                      </p:to>
                                    </p:set>
                                    <p:animEffect transition="in" filter="fade">
                                      <p:cBhvr>
                                        <p:cTn id="66" dur="1000"/>
                                        <p:tgtEl>
                                          <p:spTgt spid="2">
                                            <p:txEl>
                                              <p:pRg st="13" end="13"/>
                                            </p:txEl>
                                          </p:spTgt>
                                        </p:tgtEl>
                                      </p:cBhvr>
                                    </p:animEffect>
                                    <p:anim calcmode="lin" valueType="num">
                                      <p:cBhvr>
                                        <p:cTn id="67"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
                                            <p:txEl>
                                              <p:pRg st="14" end="14"/>
                                            </p:txEl>
                                          </p:spTgt>
                                        </p:tgtEl>
                                        <p:attrNameLst>
                                          <p:attrName>style.visibility</p:attrName>
                                        </p:attrNameLst>
                                      </p:cBhvr>
                                      <p:to>
                                        <p:strVal val="visible"/>
                                      </p:to>
                                    </p:set>
                                    <p:animEffect transition="in" filter="fade">
                                      <p:cBhvr>
                                        <p:cTn id="71" dur="1000"/>
                                        <p:tgtEl>
                                          <p:spTgt spid="2">
                                            <p:txEl>
                                              <p:pRg st="14" end="14"/>
                                            </p:txEl>
                                          </p:spTgt>
                                        </p:tgtEl>
                                      </p:cBhvr>
                                    </p:animEffect>
                                    <p:anim calcmode="lin" valueType="num">
                                      <p:cBhvr>
                                        <p:cTn id="72"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4010B4-DC13-CB31-C603-705A301291E6}"/>
              </a:ext>
            </a:extLst>
          </p:cNvPr>
          <p:cNvPicPr>
            <a:picLocks noChangeAspect="1"/>
          </p:cNvPicPr>
          <p:nvPr/>
        </p:nvPicPr>
        <p:blipFill>
          <a:blip r:embed="rId3"/>
          <a:stretch>
            <a:fillRect/>
          </a:stretch>
        </p:blipFill>
        <p:spPr>
          <a:xfrm>
            <a:off x="6804248" y="3996059"/>
            <a:ext cx="1060796" cy="1414395"/>
          </a:xfrm>
          <a:prstGeom prst="rect">
            <a:avLst/>
          </a:prstGeom>
        </p:spPr>
      </p:pic>
      <p:sp>
        <p:nvSpPr>
          <p:cNvPr id="9" name="TextBox 8">
            <a:extLst>
              <a:ext uri="{FF2B5EF4-FFF2-40B4-BE49-F238E27FC236}">
                <a16:creationId xmlns:a16="http://schemas.microsoft.com/office/drawing/2014/main" id="{716477A7-EB62-E1A2-7CBC-CC9675F70DD8}"/>
              </a:ext>
            </a:extLst>
          </p:cNvPr>
          <p:cNvSpPr txBox="1"/>
          <p:nvPr/>
        </p:nvSpPr>
        <p:spPr>
          <a:xfrm>
            <a:off x="6732240" y="5445224"/>
            <a:ext cx="1604452" cy="400110"/>
          </a:xfrm>
          <a:prstGeom prst="rect">
            <a:avLst/>
          </a:prstGeom>
          <a:noFill/>
        </p:spPr>
        <p:txBody>
          <a:bodyPr wrap="square" rtlCol="0">
            <a:spAutoFit/>
          </a:bodyPr>
          <a:lstStyle/>
          <a:p>
            <a:r>
              <a:rPr lang="en-CA" sz="1000" dirty="0">
                <a:solidFill>
                  <a:schemeClr val="tx2"/>
                </a:solidFill>
              </a:rPr>
              <a:t>Kevin Arnsdorf, MBA/BPE </a:t>
            </a:r>
          </a:p>
          <a:p>
            <a:r>
              <a:rPr lang="en-CA" sz="1000" dirty="0">
                <a:solidFill>
                  <a:schemeClr val="tx2"/>
                </a:solidFill>
              </a:rPr>
              <a:t>Lead Researcher (l)</a:t>
            </a:r>
          </a:p>
        </p:txBody>
      </p:sp>
      <p:sp>
        <p:nvSpPr>
          <p:cNvPr id="2" name="TextBox 1">
            <a:extLst>
              <a:ext uri="{FF2B5EF4-FFF2-40B4-BE49-F238E27FC236}">
                <a16:creationId xmlns:a16="http://schemas.microsoft.com/office/drawing/2014/main" id="{3B0E4D94-73B7-C268-0087-F3DBADDA80CA}"/>
              </a:ext>
            </a:extLst>
          </p:cNvPr>
          <p:cNvSpPr txBox="1"/>
          <p:nvPr/>
        </p:nvSpPr>
        <p:spPr>
          <a:xfrm>
            <a:off x="338560" y="1268760"/>
            <a:ext cx="8163259" cy="4770537"/>
          </a:xfrm>
          <a:prstGeom prst="rect">
            <a:avLst/>
          </a:prstGeom>
          <a:noFill/>
        </p:spPr>
        <p:txBody>
          <a:bodyPr wrap="square" rtlCol="0">
            <a:spAutoFit/>
          </a:bodyPr>
          <a:lstStyle/>
          <a:p>
            <a:r>
              <a:rPr lang="en-CA" b="1" dirty="0">
                <a:solidFill>
                  <a:schemeClr val="tx2"/>
                </a:solidFill>
              </a:rPr>
              <a:t>From Research to Action for Community Sport Organization sustainability</a:t>
            </a:r>
          </a:p>
          <a:p>
            <a:endParaRPr lang="en-CA" dirty="0">
              <a:solidFill>
                <a:schemeClr val="tx2"/>
              </a:solidFill>
            </a:endParaRPr>
          </a:p>
          <a:p>
            <a:r>
              <a:rPr lang="en-US" b="1" dirty="0">
                <a:solidFill>
                  <a:schemeClr val="tx2"/>
                </a:solidFill>
              </a:rPr>
              <a:t>Next steps?</a:t>
            </a:r>
          </a:p>
          <a:p>
            <a:endParaRPr lang="en-US" dirty="0"/>
          </a:p>
          <a:p>
            <a:pPr marL="342900" indent="-342900">
              <a:buFont typeface="+mj-lt"/>
              <a:buAutoNum type="arabicPeriod"/>
            </a:pPr>
            <a:r>
              <a:rPr lang="en-US" sz="1600" b="1" dirty="0"/>
              <a:t>Review the research findings (75 page report) </a:t>
            </a:r>
            <a:r>
              <a:rPr lang="en-US" sz="1600" dirty="0"/>
              <a:t>which is available online at </a:t>
            </a:r>
            <a:r>
              <a:rPr lang="en-US" sz="1600" b="1" u="sng" dirty="0">
                <a:solidFill>
                  <a:schemeClr val="accent1"/>
                </a:solidFill>
                <a:hlinkClick r:id="rId4"/>
              </a:rPr>
              <a:t>https://communitysportcouncils.com</a:t>
            </a:r>
            <a:r>
              <a:rPr lang="en-US" sz="1600" dirty="0">
                <a:solidFill>
                  <a:schemeClr val="accent1"/>
                </a:solidFill>
              </a:rPr>
              <a:t> </a:t>
            </a:r>
            <a:r>
              <a:rPr lang="en-US" sz="1600" dirty="0"/>
              <a:t>which includes all 27 themes, 14 recommendations condensed into 5 key areas for presentation today </a:t>
            </a:r>
            <a:endParaRPr lang="en-US" sz="1600" b="1" u="sng" dirty="0"/>
          </a:p>
          <a:p>
            <a:pPr marL="342900" indent="-342900">
              <a:buFont typeface="+mj-lt"/>
              <a:buAutoNum type="arabicPeriod"/>
            </a:pPr>
            <a:r>
              <a:rPr lang="en-US" sz="1600" b="1" dirty="0"/>
              <a:t>Evaluate recommendations </a:t>
            </a:r>
            <a:r>
              <a:rPr lang="en-US" sz="1600" dirty="0"/>
              <a:t>based on your local conditions and set priorities for future actions</a:t>
            </a:r>
          </a:p>
          <a:p>
            <a:pPr marL="342900" indent="-342900">
              <a:buFont typeface="+mj-lt"/>
              <a:buAutoNum type="arabicPeriod"/>
            </a:pPr>
            <a:r>
              <a:rPr lang="en-US" sz="1600" b="1" dirty="0"/>
              <a:t>Identify resources needed</a:t>
            </a:r>
            <a:r>
              <a:rPr lang="en-US" sz="1600" dirty="0"/>
              <a:t> and track progress to ensure </a:t>
            </a:r>
          </a:p>
          <a:p>
            <a:r>
              <a:rPr lang="en-US" sz="1600" dirty="0"/>
              <a:t>       positive sport organization outcomes. </a:t>
            </a:r>
          </a:p>
          <a:p>
            <a:pPr marL="342900" indent="-342900">
              <a:buFont typeface="+mj-lt"/>
              <a:buAutoNum type="arabicPeriod" startAt="4"/>
            </a:pPr>
            <a:r>
              <a:rPr lang="en-US" sz="1600" b="1" dirty="0"/>
              <a:t>Connect with Community Sport Councils Ontario for support, </a:t>
            </a:r>
          </a:p>
          <a:p>
            <a:r>
              <a:rPr lang="en-US" sz="1600" b="1" dirty="0"/>
              <a:t>       resources and advice and then become involved in the Sport in </a:t>
            </a:r>
          </a:p>
          <a:p>
            <a:r>
              <a:rPr lang="en-US" sz="1600" b="1" dirty="0"/>
              <a:t>       Ontario Collective</a:t>
            </a:r>
          </a:p>
          <a:p>
            <a:pPr marL="342900" indent="-342900">
              <a:buFont typeface="+mj-lt"/>
              <a:buAutoNum type="arabicPeriod" startAt="4"/>
            </a:pPr>
            <a:endParaRPr lang="en-US" b="1" dirty="0"/>
          </a:p>
          <a:p>
            <a:r>
              <a:rPr lang="en-US" b="1" dirty="0">
                <a:solidFill>
                  <a:schemeClr val="tx2"/>
                </a:solidFill>
              </a:rPr>
              <a:t>Have a question or need more information? </a:t>
            </a:r>
          </a:p>
          <a:p>
            <a:r>
              <a:rPr lang="en-US" b="1" dirty="0">
                <a:solidFill>
                  <a:schemeClr val="tx2"/>
                </a:solidFill>
              </a:rPr>
              <a:t>Contact Kevin Arnsdorf E mail: </a:t>
            </a:r>
            <a:r>
              <a:rPr lang="en-US" b="1" dirty="0">
                <a:solidFill>
                  <a:srgbClr val="0070C0"/>
                </a:solidFill>
                <a:hlinkClick r:id="rId5">
                  <a:extLst>
                    <a:ext uri="{A12FA001-AC4F-418D-AE19-62706E023703}">
                      <ahyp:hlinkClr xmlns:ahyp="http://schemas.microsoft.com/office/drawing/2018/hyperlinkcolor" val="tx"/>
                    </a:ext>
                  </a:extLst>
                </a:hlinkClick>
              </a:rPr>
              <a:t>kevinacsco@gmail.com</a:t>
            </a:r>
            <a:endParaRPr lang="en-US" b="1" dirty="0">
              <a:solidFill>
                <a:srgbClr val="0070C0"/>
              </a:solidFill>
            </a:endParaRPr>
          </a:p>
          <a:p>
            <a:endParaRPr lang="en-CA" dirty="0"/>
          </a:p>
        </p:txBody>
      </p:sp>
      <p:sp>
        <p:nvSpPr>
          <p:cNvPr id="4" name="TextBox 3">
            <a:extLst>
              <a:ext uri="{FF2B5EF4-FFF2-40B4-BE49-F238E27FC236}">
                <a16:creationId xmlns:a16="http://schemas.microsoft.com/office/drawing/2014/main" id="{C92AAB30-1F9B-13A7-9FDA-3831676CC856}"/>
              </a:ext>
            </a:extLst>
          </p:cNvPr>
          <p:cNvSpPr txBox="1"/>
          <p:nvPr/>
        </p:nvSpPr>
        <p:spPr>
          <a:xfrm>
            <a:off x="323528" y="476672"/>
            <a:ext cx="5305766" cy="461665"/>
          </a:xfrm>
          <a:prstGeom prst="rect">
            <a:avLst/>
          </a:prstGeom>
          <a:noFill/>
        </p:spPr>
        <p:txBody>
          <a:bodyPr wrap="square" rtlCol="0">
            <a:spAutoFit/>
          </a:bodyPr>
          <a:lstStyle/>
          <a:p>
            <a:r>
              <a:rPr lang="en-CA" sz="2400" b="1" dirty="0">
                <a:solidFill>
                  <a:schemeClr val="tx2"/>
                </a:solidFill>
              </a:rPr>
              <a:t>CSCO Sustainability report</a:t>
            </a:r>
            <a:endParaRPr lang="en-CA" sz="2400" dirty="0">
              <a:solidFill>
                <a:schemeClr val="tx2"/>
              </a:solidFill>
            </a:endParaRPr>
          </a:p>
        </p:txBody>
      </p:sp>
    </p:spTree>
    <p:extLst>
      <p:ext uri="{BB962C8B-B14F-4D97-AF65-F5344CB8AC3E}">
        <p14:creationId xmlns:p14="http://schemas.microsoft.com/office/powerpoint/2010/main" val="125003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anim calcmode="lin" valueType="num">
                                      <p:cBhvr>
                                        <p:cTn id="3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1000"/>
                                        <p:tgtEl>
                                          <p:spTgt spid="2">
                                            <p:txEl>
                                              <p:pRg st="7" end="7"/>
                                            </p:txEl>
                                          </p:spTgt>
                                        </p:tgtEl>
                                      </p:cBhvr>
                                    </p:animEffect>
                                    <p:anim calcmode="lin" valueType="num">
                                      <p:cBhvr>
                                        <p:cTn id="3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000"/>
                                        <p:tgtEl>
                                          <p:spTgt spid="2">
                                            <p:txEl>
                                              <p:pRg st="8" end="8"/>
                                            </p:txEl>
                                          </p:spTgt>
                                        </p:tgtEl>
                                      </p:cBhvr>
                                    </p:animEffect>
                                    <p:anim calcmode="lin" valueType="num">
                                      <p:cBhvr>
                                        <p:cTn id="4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fade">
                                      <p:cBhvr>
                                        <p:cTn id="44" dur="1000"/>
                                        <p:tgtEl>
                                          <p:spTgt spid="2">
                                            <p:txEl>
                                              <p:pRg st="9" end="9"/>
                                            </p:txEl>
                                          </p:spTgt>
                                        </p:tgtEl>
                                      </p:cBhvr>
                                    </p:animEffect>
                                    <p:anim calcmode="lin" valueType="num">
                                      <p:cBhvr>
                                        <p:cTn id="4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fade">
                                      <p:cBhvr>
                                        <p:cTn id="49" dur="1000"/>
                                        <p:tgtEl>
                                          <p:spTgt spid="2">
                                            <p:txEl>
                                              <p:pRg st="10" end="10"/>
                                            </p:txEl>
                                          </p:spTgt>
                                        </p:tgtEl>
                                      </p:cBhvr>
                                    </p:animEffect>
                                    <p:anim calcmode="lin" valueType="num">
                                      <p:cBhvr>
                                        <p:cTn id="5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2" end="12"/>
                                            </p:txEl>
                                          </p:spTgt>
                                        </p:tgtEl>
                                        <p:attrNameLst>
                                          <p:attrName>style.visibility</p:attrName>
                                        </p:attrNameLst>
                                      </p:cBhvr>
                                      <p:to>
                                        <p:strVal val="visible"/>
                                      </p:to>
                                    </p:set>
                                    <p:animEffect transition="in" filter="fade">
                                      <p:cBhvr>
                                        <p:cTn id="56" dur="1000"/>
                                        <p:tgtEl>
                                          <p:spTgt spid="2">
                                            <p:txEl>
                                              <p:pRg st="12" end="12"/>
                                            </p:txEl>
                                          </p:spTgt>
                                        </p:tgtEl>
                                      </p:cBhvr>
                                    </p:animEffect>
                                    <p:anim calcmode="lin" valueType="num">
                                      <p:cBhvr>
                                        <p:cTn id="57"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Effect transition="in" filter="fade">
                                      <p:cBhvr>
                                        <p:cTn id="61" dur="1000"/>
                                        <p:tgtEl>
                                          <p:spTgt spid="2">
                                            <p:txEl>
                                              <p:pRg st="13" end="13"/>
                                            </p:txEl>
                                          </p:spTgt>
                                        </p:tgtEl>
                                      </p:cBhvr>
                                    </p:animEffect>
                                    <p:anim calcmode="lin" valueType="num">
                                      <p:cBhvr>
                                        <p:cTn id="62"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4350" y="1171288"/>
            <a:ext cx="8172450" cy="2346476"/>
          </a:xfrm>
          <a:prstGeom prst="rect">
            <a:avLst/>
          </a:prstGeom>
        </p:spPr>
        <p:txBody>
          <a:bodyPr vert="horz" wrap="square" lIns="0" tIns="12383" rIns="0" bIns="0" rtlCol="0">
            <a:spAutoFit/>
          </a:bodyPr>
          <a:lstStyle/>
          <a:p>
            <a:pPr marL="4763" algn="ctr" defTabSz="685800">
              <a:lnSpc>
                <a:spcPts val="3383"/>
              </a:lnSpc>
              <a:spcBef>
                <a:spcPts val="98"/>
              </a:spcBef>
              <a:defRPr/>
            </a:pPr>
            <a:r>
              <a:rPr lang="en-US" sz="2963" spc="45" dirty="0">
                <a:solidFill>
                  <a:srgbClr val="000000"/>
                </a:solidFill>
              </a:rPr>
              <a:t>From Research to Action.</a:t>
            </a:r>
            <a:br>
              <a:rPr lang="en-US" sz="2963" spc="45" dirty="0">
                <a:solidFill>
                  <a:srgbClr val="000000"/>
                </a:solidFill>
              </a:rPr>
            </a:br>
            <a:r>
              <a:rPr lang="en-US" sz="2963" spc="45" dirty="0">
                <a:solidFill>
                  <a:srgbClr val="000000"/>
                </a:solidFill>
              </a:rPr>
              <a:t>The Sport</a:t>
            </a:r>
            <a:r>
              <a:rPr lang="en-US" sz="2963" spc="-86" dirty="0">
                <a:solidFill>
                  <a:srgbClr val="000000"/>
                </a:solidFill>
              </a:rPr>
              <a:t> </a:t>
            </a:r>
            <a:r>
              <a:rPr lang="en-US" sz="2963" dirty="0">
                <a:solidFill>
                  <a:srgbClr val="000000"/>
                </a:solidFill>
              </a:rPr>
              <a:t>in</a:t>
            </a:r>
            <a:r>
              <a:rPr lang="en-US" sz="2963" spc="-60" dirty="0">
                <a:solidFill>
                  <a:srgbClr val="000000"/>
                </a:solidFill>
              </a:rPr>
              <a:t> </a:t>
            </a:r>
            <a:r>
              <a:rPr lang="en-US" sz="2963" dirty="0">
                <a:solidFill>
                  <a:srgbClr val="000000"/>
                </a:solidFill>
              </a:rPr>
              <a:t>Ontario</a:t>
            </a:r>
            <a:r>
              <a:rPr lang="en-US" sz="2963" spc="-41" dirty="0">
                <a:solidFill>
                  <a:srgbClr val="000000"/>
                </a:solidFill>
              </a:rPr>
              <a:t> </a:t>
            </a:r>
            <a:r>
              <a:rPr lang="en-US" sz="2963" spc="79" dirty="0">
                <a:solidFill>
                  <a:srgbClr val="000000"/>
                </a:solidFill>
              </a:rPr>
              <a:t>Collective.</a:t>
            </a:r>
            <a:br>
              <a:rPr lang="en-US" sz="2963" dirty="0"/>
            </a:br>
            <a:r>
              <a:rPr lang="en-US" sz="2963" dirty="0">
                <a:latin typeface="Ink Free"/>
                <a:cs typeface="Ink Free"/>
              </a:rPr>
              <a:t>It’s</a:t>
            </a:r>
            <a:r>
              <a:rPr lang="en-US" sz="2963" spc="34" dirty="0">
                <a:latin typeface="Ink Free"/>
                <a:cs typeface="Ink Free"/>
              </a:rPr>
              <a:t> </a:t>
            </a:r>
            <a:r>
              <a:rPr lang="en-US" sz="2963" dirty="0">
                <a:latin typeface="Ink Free"/>
                <a:cs typeface="Ink Free"/>
              </a:rPr>
              <a:t>all</a:t>
            </a:r>
            <a:r>
              <a:rPr lang="en-US" sz="2963" spc="41" dirty="0">
                <a:latin typeface="Ink Free"/>
                <a:cs typeface="Ink Free"/>
              </a:rPr>
              <a:t> </a:t>
            </a:r>
            <a:r>
              <a:rPr lang="en-US" sz="2963" dirty="0">
                <a:latin typeface="Ink Free"/>
                <a:cs typeface="Ink Free"/>
              </a:rPr>
              <a:t>about</a:t>
            </a:r>
            <a:r>
              <a:rPr lang="en-US" sz="2963" spc="15" dirty="0">
                <a:latin typeface="Ink Free"/>
                <a:cs typeface="Ink Free"/>
              </a:rPr>
              <a:t> </a:t>
            </a:r>
            <a:r>
              <a:rPr lang="en-US" sz="2963" dirty="0">
                <a:latin typeface="Ink Free"/>
                <a:cs typeface="Ink Free"/>
              </a:rPr>
              <a:t>the</a:t>
            </a:r>
            <a:r>
              <a:rPr lang="en-US" sz="2963" spc="45" dirty="0">
                <a:latin typeface="Ink Free"/>
                <a:cs typeface="Ink Free"/>
              </a:rPr>
              <a:t> </a:t>
            </a:r>
            <a:r>
              <a:rPr lang="en-US" sz="2963" dirty="0">
                <a:latin typeface="Ink Free"/>
                <a:cs typeface="Ink Free"/>
              </a:rPr>
              <a:t>conversations</a:t>
            </a:r>
            <a:r>
              <a:rPr lang="en-US" sz="2963" spc="41" dirty="0">
                <a:latin typeface="Ink Free"/>
                <a:cs typeface="Ink Free"/>
              </a:rPr>
              <a:t> </a:t>
            </a:r>
            <a:r>
              <a:rPr lang="en-US" sz="2963" dirty="0">
                <a:latin typeface="Ink Free"/>
                <a:cs typeface="Ink Free"/>
              </a:rPr>
              <a:t>and</a:t>
            </a:r>
            <a:r>
              <a:rPr lang="en-US" sz="2963" spc="11" dirty="0">
                <a:latin typeface="Ink Free"/>
                <a:cs typeface="Ink Free"/>
              </a:rPr>
              <a:t> </a:t>
            </a:r>
            <a:r>
              <a:rPr lang="en-US" sz="2963" spc="-8" dirty="0">
                <a:latin typeface="Ink Free"/>
                <a:cs typeface="Ink Free"/>
              </a:rPr>
              <a:t>collaboration</a:t>
            </a:r>
            <a:endParaRPr sz="2963" dirty="0">
              <a:latin typeface="Wingdings"/>
              <a:cs typeface="Wingdings"/>
            </a:endParaRPr>
          </a:p>
          <a:p>
            <a:pPr marL="9049" marR="3810" indent="953" algn="ctr">
              <a:lnSpc>
                <a:spcPts val="2588"/>
              </a:lnSpc>
              <a:spcBef>
                <a:spcPts val="214"/>
              </a:spcBef>
            </a:pPr>
            <a:r>
              <a:rPr sz="2400" b="0" dirty="0">
                <a:solidFill>
                  <a:srgbClr val="000000"/>
                </a:solidFill>
              </a:rPr>
              <a:t>Anyone</a:t>
            </a:r>
            <a:r>
              <a:rPr sz="2400" b="0" spc="30" dirty="0">
                <a:solidFill>
                  <a:srgbClr val="000000"/>
                </a:solidFill>
              </a:rPr>
              <a:t> </a:t>
            </a:r>
            <a:r>
              <a:rPr sz="2400" b="0" dirty="0">
                <a:solidFill>
                  <a:srgbClr val="000000"/>
                </a:solidFill>
              </a:rPr>
              <a:t>who</a:t>
            </a:r>
            <a:r>
              <a:rPr sz="2400" b="0" spc="-34" dirty="0">
                <a:solidFill>
                  <a:srgbClr val="000000"/>
                </a:solidFill>
              </a:rPr>
              <a:t> </a:t>
            </a:r>
            <a:r>
              <a:rPr sz="2400" b="0" spc="113" dirty="0">
                <a:solidFill>
                  <a:srgbClr val="000000"/>
                </a:solidFill>
              </a:rPr>
              <a:t>cares</a:t>
            </a:r>
            <a:r>
              <a:rPr sz="2400" b="0" spc="-41" dirty="0">
                <a:solidFill>
                  <a:srgbClr val="000000"/>
                </a:solidFill>
              </a:rPr>
              <a:t> </a:t>
            </a:r>
            <a:r>
              <a:rPr sz="2400" b="0" spc="53" dirty="0">
                <a:solidFill>
                  <a:srgbClr val="000000"/>
                </a:solidFill>
              </a:rPr>
              <a:t>about</a:t>
            </a:r>
            <a:r>
              <a:rPr sz="2400" b="0" spc="19" dirty="0">
                <a:solidFill>
                  <a:srgbClr val="000000"/>
                </a:solidFill>
              </a:rPr>
              <a:t> </a:t>
            </a:r>
            <a:r>
              <a:rPr sz="2400" b="0" dirty="0">
                <a:solidFill>
                  <a:srgbClr val="000000"/>
                </a:solidFill>
              </a:rPr>
              <a:t>the</a:t>
            </a:r>
            <a:r>
              <a:rPr sz="2400" b="0" spc="-30" dirty="0">
                <a:solidFill>
                  <a:srgbClr val="000000"/>
                </a:solidFill>
              </a:rPr>
              <a:t> </a:t>
            </a:r>
            <a:r>
              <a:rPr sz="2400" b="0" dirty="0">
                <a:solidFill>
                  <a:srgbClr val="000000"/>
                </a:solidFill>
              </a:rPr>
              <a:t>future</a:t>
            </a:r>
            <a:r>
              <a:rPr sz="2400" b="0" spc="30" dirty="0">
                <a:solidFill>
                  <a:srgbClr val="000000"/>
                </a:solidFill>
              </a:rPr>
              <a:t> </a:t>
            </a:r>
            <a:r>
              <a:rPr sz="2400" b="0" dirty="0">
                <a:solidFill>
                  <a:srgbClr val="000000"/>
                </a:solidFill>
              </a:rPr>
              <a:t>of</a:t>
            </a:r>
            <a:r>
              <a:rPr sz="2400" b="0" spc="19" dirty="0">
                <a:solidFill>
                  <a:srgbClr val="000000"/>
                </a:solidFill>
              </a:rPr>
              <a:t> </a:t>
            </a:r>
            <a:r>
              <a:rPr sz="2400" b="0" spc="49" dirty="0">
                <a:solidFill>
                  <a:srgbClr val="000000"/>
                </a:solidFill>
              </a:rPr>
              <a:t>sport</a:t>
            </a:r>
            <a:r>
              <a:rPr sz="2400" b="0" spc="19" dirty="0">
                <a:solidFill>
                  <a:srgbClr val="000000"/>
                </a:solidFill>
              </a:rPr>
              <a:t> </a:t>
            </a:r>
            <a:r>
              <a:rPr sz="2400" b="0" dirty="0">
                <a:solidFill>
                  <a:srgbClr val="000000"/>
                </a:solidFill>
              </a:rPr>
              <a:t>in</a:t>
            </a:r>
            <a:r>
              <a:rPr sz="2400" b="0" spc="-34" dirty="0">
                <a:solidFill>
                  <a:srgbClr val="000000"/>
                </a:solidFill>
              </a:rPr>
              <a:t> </a:t>
            </a:r>
            <a:r>
              <a:rPr sz="2400" b="0" spc="49" dirty="0">
                <a:solidFill>
                  <a:srgbClr val="000000"/>
                </a:solidFill>
              </a:rPr>
              <a:t>Ontario</a:t>
            </a:r>
            <a:r>
              <a:rPr sz="2400" b="0" spc="-30" dirty="0">
                <a:solidFill>
                  <a:srgbClr val="000000"/>
                </a:solidFill>
              </a:rPr>
              <a:t> </a:t>
            </a:r>
            <a:r>
              <a:rPr sz="2400" b="0" spc="98" dirty="0">
                <a:solidFill>
                  <a:srgbClr val="000000"/>
                </a:solidFill>
              </a:rPr>
              <a:t>is </a:t>
            </a:r>
            <a:r>
              <a:rPr sz="2400" b="0" spc="83" dirty="0">
                <a:solidFill>
                  <a:srgbClr val="000000"/>
                </a:solidFill>
              </a:rPr>
              <a:t>welcome</a:t>
            </a:r>
            <a:r>
              <a:rPr sz="2400" b="0" spc="-45" dirty="0">
                <a:solidFill>
                  <a:srgbClr val="000000"/>
                </a:solidFill>
              </a:rPr>
              <a:t> </a:t>
            </a:r>
            <a:r>
              <a:rPr sz="2400" b="0" dirty="0">
                <a:solidFill>
                  <a:srgbClr val="000000"/>
                </a:solidFill>
              </a:rPr>
              <a:t>to</a:t>
            </a:r>
            <a:r>
              <a:rPr sz="2400" b="0" spc="-38" dirty="0">
                <a:solidFill>
                  <a:srgbClr val="000000"/>
                </a:solidFill>
              </a:rPr>
              <a:t> </a:t>
            </a:r>
            <a:r>
              <a:rPr sz="2400" b="0" spc="79" dirty="0">
                <a:solidFill>
                  <a:srgbClr val="000000"/>
                </a:solidFill>
              </a:rPr>
              <a:t>be</a:t>
            </a:r>
            <a:r>
              <a:rPr sz="2400" b="0" spc="-41" dirty="0">
                <a:solidFill>
                  <a:srgbClr val="000000"/>
                </a:solidFill>
              </a:rPr>
              <a:t> </a:t>
            </a:r>
            <a:r>
              <a:rPr sz="2400" b="0" dirty="0">
                <a:solidFill>
                  <a:srgbClr val="000000"/>
                </a:solidFill>
              </a:rPr>
              <a:t>part of</a:t>
            </a:r>
            <a:r>
              <a:rPr sz="2400" b="0" spc="4" dirty="0">
                <a:solidFill>
                  <a:srgbClr val="000000"/>
                </a:solidFill>
              </a:rPr>
              <a:t> </a:t>
            </a:r>
            <a:r>
              <a:rPr sz="2400" b="0" dirty="0">
                <a:solidFill>
                  <a:srgbClr val="000000"/>
                </a:solidFill>
              </a:rPr>
              <a:t>the</a:t>
            </a:r>
            <a:r>
              <a:rPr sz="2400" b="0" spc="-45" dirty="0">
                <a:solidFill>
                  <a:srgbClr val="000000"/>
                </a:solidFill>
              </a:rPr>
              <a:t> </a:t>
            </a:r>
            <a:r>
              <a:rPr sz="2400" b="0" spc="75" dirty="0">
                <a:solidFill>
                  <a:srgbClr val="000000"/>
                </a:solidFill>
              </a:rPr>
              <a:t>collective</a:t>
            </a:r>
            <a:r>
              <a:rPr sz="2400" b="0" spc="-41" dirty="0">
                <a:solidFill>
                  <a:srgbClr val="000000"/>
                </a:solidFill>
              </a:rPr>
              <a:t> </a:t>
            </a:r>
            <a:r>
              <a:rPr sz="2400" b="0" spc="315" dirty="0">
                <a:solidFill>
                  <a:srgbClr val="000000"/>
                </a:solidFill>
              </a:rPr>
              <a:t>…</a:t>
            </a:r>
            <a:r>
              <a:rPr sz="2400" b="0" spc="-15" dirty="0">
                <a:solidFill>
                  <a:srgbClr val="000000"/>
                </a:solidFill>
              </a:rPr>
              <a:t> </a:t>
            </a:r>
            <a:r>
              <a:rPr sz="2400" b="0" spc="79" dirty="0">
                <a:solidFill>
                  <a:srgbClr val="000000"/>
                </a:solidFill>
              </a:rPr>
              <a:t>and</a:t>
            </a:r>
            <a:r>
              <a:rPr sz="2400" b="0" spc="-11" dirty="0">
                <a:solidFill>
                  <a:srgbClr val="000000"/>
                </a:solidFill>
              </a:rPr>
              <a:t> </a:t>
            </a:r>
            <a:r>
              <a:rPr sz="2400" b="0" dirty="0">
                <a:solidFill>
                  <a:srgbClr val="000000"/>
                </a:solidFill>
              </a:rPr>
              <a:t>they</a:t>
            </a:r>
            <a:r>
              <a:rPr sz="2400" b="0" spc="-26" dirty="0">
                <a:solidFill>
                  <a:srgbClr val="000000"/>
                </a:solidFill>
              </a:rPr>
              <a:t> </a:t>
            </a:r>
            <a:r>
              <a:rPr sz="2400" b="0" spc="116" dirty="0">
                <a:solidFill>
                  <a:srgbClr val="000000"/>
                </a:solidFill>
              </a:rPr>
              <a:t>can</a:t>
            </a:r>
            <a:r>
              <a:rPr sz="2400" b="0" spc="-41" dirty="0">
                <a:solidFill>
                  <a:srgbClr val="000000"/>
                </a:solidFill>
              </a:rPr>
              <a:t> </a:t>
            </a:r>
            <a:r>
              <a:rPr sz="2400" b="0" spc="94" dirty="0">
                <a:solidFill>
                  <a:srgbClr val="000000"/>
                </a:solidFill>
              </a:rPr>
              <a:t>Hop </a:t>
            </a:r>
            <a:r>
              <a:rPr sz="2400" b="0" spc="101" dirty="0">
                <a:solidFill>
                  <a:srgbClr val="000000"/>
                </a:solidFill>
              </a:rPr>
              <a:t>On</a:t>
            </a:r>
            <a:r>
              <a:rPr sz="2400" b="0" spc="11" dirty="0">
                <a:solidFill>
                  <a:srgbClr val="000000"/>
                </a:solidFill>
              </a:rPr>
              <a:t> </a:t>
            </a:r>
            <a:r>
              <a:rPr sz="2400" b="0" spc="79" dirty="0">
                <a:solidFill>
                  <a:srgbClr val="000000"/>
                </a:solidFill>
              </a:rPr>
              <a:t>and</a:t>
            </a:r>
            <a:r>
              <a:rPr sz="2400" b="0" spc="-64" dirty="0">
                <a:solidFill>
                  <a:srgbClr val="000000"/>
                </a:solidFill>
              </a:rPr>
              <a:t> </a:t>
            </a:r>
            <a:r>
              <a:rPr sz="2400" b="0" spc="116" dirty="0">
                <a:solidFill>
                  <a:srgbClr val="000000"/>
                </a:solidFill>
              </a:rPr>
              <a:t>Hop</a:t>
            </a:r>
            <a:r>
              <a:rPr sz="2400" b="0" spc="-8" dirty="0">
                <a:solidFill>
                  <a:srgbClr val="000000"/>
                </a:solidFill>
              </a:rPr>
              <a:t> </a:t>
            </a:r>
            <a:r>
              <a:rPr sz="2400" b="0" spc="41" dirty="0">
                <a:solidFill>
                  <a:srgbClr val="000000"/>
                </a:solidFill>
              </a:rPr>
              <a:t>Off</a:t>
            </a:r>
            <a:r>
              <a:rPr sz="2400" b="0" spc="-56" dirty="0">
                <a:solidFill>
                  <a:srgbClr val="000000"/>
                </a:solidFill>
              </a:rPr>
              <a:t> </a:t>
            </a:r>
            <a:r>
              <a:rPr sz="2400" b="0" spc="45" dirty="0">
                <a:solidFill>
                  <a:srgbClr val="000000"/>
                </a:solidFill>
              </a:rPr>
              <a:t>the</a:t>
            </a:r>
            <a:r>
              <a:rPr sz="2400" b="0" spc="-41" dirty="0">
                <a:solidFill>
                  <a:srgbClr val="000000"/>
                </a:solidFill>
              </a:rPr>
              <a:t> </a:t>
            </a:r>
            <a:r>
              <a:rPr sz="2400" b="0" dirty="0">
                <a:solidFill>
                  <a:srgbClr val="000000"/>
                </a:solidFill>
              </a:rPr>
              <a:t>journey</a:t>
            </a:r>
            <a:r>
              <a:rPr sz="2400" b="0" spc="-26" dirty="0">
                <a:solidFill>
                  <a:srgbClr val="000000"/>
                </a:solidFill>
              </a:rPr>
              <a:t> </a:t>
            </a:r>
            <a:r>
              <a:rPr sz="2400" b="0" spc="68" dirty="0">
                <a:solidFill>
                  <a:srgbClr val="000000"/>
                </a:solidFill>
              </a:rPr>
              <a:t>anytime…</a:t>
            </a:r>
            <a:endParaRPr sz="2400" dirty="0"/>
          </a:p>
        </p:txBody>
      </p:sp>
      <p:pic>
        <p:nvPicPr>
          <p:cNvPr id="3" name="object 3"/>
          <p:cNvPicPr/>
          <p:nvPr/>
        </p:nvPicPr>
        <p:blipFill>
          <a:blip r:embed="rId2" cstate="print"/>
          <a:stretch>
            <a:fillRect/>
          </a:stretch>
        </p:blipFill>
        <p:spPr>
          <a:xfrm>
            <a:off x="2051720" y="3717032"/>
            <a:ext cx="5040559" cy="2520280"/>
          </a:xfrm>
          <a:prstGeom prst="rect">
            <a:avLst/>
          </a:prstGeom>
        </p:spPr>
      </p:pic>
      <p:pic>
        <p:nvPicPr>
          <p:cNvPr id="4" name="object 4"/>
          <p:cNvPicPr/>
          <p:nvPr/>
        </p:nvPicPr>
        <p:blipFill>
          <a:blip r:embed="rId3" cstate="print"/>
          <a:stretch>
            <a:fillRect/>
          </a:stretch>
        </p:blipFill>
        <p:spPr>
          <a:xfrm>
            <a:off x="7524328" y="5157191"/>
            <a:ext cx="942975" cy="564356"/>
          </a:xfrm>
          <a:prstGeom prst="rect">
            <a:avLst/>
          </a:prstGeom>
        </p:spPr>
      </p:pic>
    </p:spTree>
    <p:extLst>
      <p:ext uri="{BB962C8B-B14F-4D97-AF65-F5344CB8AC3E}">
        <p14:creationId xmlns:p14="http://schemas.microsoft.com/office/powerpoint/2010/main" val="207434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96463" y="2433192"/>
            <a:ext cx="5762037" cy="1607344"/>
            <a:chOff x="2681223" y="1319275"/>
            <a:chExt cx="7382509" cy="2143125"/>
          </a:xfrm>
        </p:grpSpPr>
        <p:sp>
          <p:nvSpPr>
            <p:cNvPr id="3" name="object 3"/>
            <p:cNvSpPr/>
            <p:nvPr/>
          </p:nvSpPr>
          <p:spPr>
            <a:xfrm>
              <a:off x="2681223" y="1319275"/>
              <a:ext cx="7382509" cy="2143125"/>
            </a:xfrm>
            <a:custGeom>
              <a:avLst/>
              <a:gdLst/>
              <a:ahLst/>
              <a:cxnLst/>
              <a:rect l="l" t="t" r="r" b="b"/>
              <a:pathLst>
                <a:path w="7382509" h="2143125">
                  <a:moveTo>
                    <a:pt x="7382002" y="0"/>
                  </a:moveTo>
                  <a:lnTo>
                    <a:pt x="0" y="0"/>
                  </a:lnTo>
                  <a:lnTo>
                    <a:pt x="7382002" y="2143125"/>
                  </a:lnTo>
                  <a:lnTo>
                    <a:pt x="7382002" y="0"/>
                  </a:lnTo>
                  <a:close/>
                </a:path>
              </a:pathLst>
            </a:custGeom>
            <a:solidFill>
              <a:srgbClr val="99CCFF"/>
            </a:solidFill>
          </p:spPr>
          <p:txBody>
            <a:bodyPr wrap="square" lIns="0" tIns="0" rIns="0" bIns="0" rtlCol="0"/>
            <a:lstStyle/>
            <a:p>
              <a:pPr defTabSz="685800"/>
              <a:endParaRPr sz="1350" kern="0">
                <a:solidFill>
                  <a:sysClr val="windowText" lastClr="000000"/>
                </a:solidFill>
              </a:endParaRPr>
            </a:p>
          </p:txBody>
        </p:sp>
        <p:sp>
          <p:nvSpPr>
            <p:cNvPr id="4" name="object 4"/>
            <p:cNvSpPr/>
            <p:nvPr/>
          </p:nvSpPr>
          <p:spPr>
            <a:xfrm>
              <a:off x="2681223" y="1319275"/>
              <a:ext cx="7382509" cy="2143125"/>
            </a:xfrm>
            <a:custGeom>
              <a:avLst/>
              <a:gdLst/>
              <a:ahLst/>
              <a:cxnLst/>
              <a:rect l="l" t="t" r="r" b="b"/>
              <a:pathLst>
                <a:path w="7382509" h="2143125">
                  <a:moveTo>
                    <a:pt x="7382002" y="0"/>
                  </a:moveTo>
                  <a:lnTo>
                    <a:pt x="7382002" y="2143125"/>
                  </a:lnTo>
                  <a:lnTo>
                    <a:pt x="0" y="0"/>
                  </a:lnTo>
                  <a:lnTo>
                    <a:pt x="7382002" y="0"/>
                  </a:lnTo>
                  <a:close/>
                </a:path>
              </a:pathLst>
            </a:custGeom>
            <a:ln w="9525">
              <a:solidFill>
                <a:srgbClr val="99CCFF"/>
              </a:solidFill>
            </a:ln>
          </p:spPr>
          <p:txBody>
            <a:bodyPr wrap="square" lIns="0" tIns="0" rIns="0" bIns="0" rtlCol="0"/>
            <a:lstStyle/>
            <a:p>
              <a:pPr defTabSz="685800"/>
              <a:endParaRPr sz="1350" kern="0">
                <a:solidFill>
                  <a:sysClr val="windowText" lastClr="000000"/>
                </a:solidFill>
              </a:endParaRPr>
            </a:p>
          </p:txBody>
        </p:sp>
      </p:grpSp>
      <p:sp>
        <p:nvSpPr>
          <p:cNvPr id="6" name="object 6"/>
          <p:cNvSpPr txBox="1"/>
          <p:nvPr/>
        </p:nvSpPr>
        <p:spPr>
          <a:xfrm>
            <a:off x="7036843" y="4669939"/>
            <a:ext cx="798297" cy="242855"/>
          </a:xfrm>
          <a:prstGeom prst="rect">
            <a:avLst/>
          </a:prstGeom>
        </p:spPr>
        <p:txBody>
          <a:bodyPr vert="horz" wrap="square" lIns="0" tIns="11906" rIns="0" bIns="0" rtlCol="0">
            <a:spAutoFit/>
          </a:bodyPr>
          <a:lstStyle/>
          <a:p>
            <a:pPr marL="9525" defTabSz="685800">
              <a:spcBef>
                <a:spcPts val="94"/>
              </a:spcBef>
            </a:pPr>
            <a:r>
              <a:rPr lang="en-CA" sz="1500" kern="0" spc="-8" dirty="0">
                <a:solidFill>
                  <a:schemeClr val="bg1">
                    <a:lumMod val="65000"/>
                  </a:schemeClr>
                </a:solidFill>
                <a:latin typeface="Arial Black"/>
                <a:cs typeface="Arial Black"/>
              </a:rPr>
              <a:t>Trust</a:t>
            </a:r>
            <a:endParaRPr sz="1500" kern="0" dirty="0">
              <a:solidFill>
                <a:schemeClr val="bg1">
                  <a:lumMod val="65000"/>
                </a:schemeClr>
              </a:solidFill>
              <a:latin typeface="Arial Black"/>
              <a:cs typeface="Arial Black"/>
            </a:endParaRPr>
          </a:p>
        </p:txBody>
      </p:sp>
      <p:grpSp>
        <p:nvGrpSpPr>
          <p:cNvPr id="7" name="object 7"/>
          <p:cNvGrpSpPr/>
          <p:nvPr/>
        </p:nvGrpSpPr>
        <p:grpSpPr>
          <a:xfrm>
            <a:off x="1308860" y="3389231"/>
            <a:ext cx="6239212" cy="1710129"/>
            <a:chOff x="2333625" y="3576701"/>
            <a:chExt cx="7720076" cy="2304986"/>
          </a:xfrm>
        </p:grpSpPr>
        <p:sp>
          <p:nvSpPr>
            <p:cNvPr id="8" name="object 8"/>
            <p:cNvSpPr/>
            <p:nvPr/>
          </p:nvSpPr>
          <p:spPr>
            <a:xfrm>
              <a:off x="2386076" y="3576701"/>
              <a:ext cx="7667625" cy="2162175"/>
            </a:xfrm>
            <a:custGeom>
              <a:avLst/>
              <a:gdLst/>
              <a:ahLst/>
              <a:cxnLst/>
              <a:rect l="l" t="t" r="r" b="b"/>
              <a:pathLst>
                <a:path w="7667625" h="2162175">
                  <a:moveTo>
                    <a:pt x="0" y="0"/>
                  </a:moveTo>
                  <a:lnTo>
                    <a:pt x="0" y="2162111"/>
                  </a:lnTo>
                  <a:lnTo>
                    <a:pt x="7667625" y="2162111"/>
                  </a:lnTo>
                  <a:lnTo>
                    <a:pt x="0" y="0"/>
                  </a:lnTo>
                  <a:close/>
                </a:path>
              </a:pathLst>
            </a:custGeom>
            <a:solidFill>
              <a:srgbClr val="CC99FF"/>
            </a:solidFill>
          </p:spPr>
          <p:txBody>
            <a:bodyPr wrap="square" lIns="0" tIns="0" rIns="0" bIns="0" rtlCol="0"/>
            <a:lstStyle/>
            <a:p>
              <a:pPr defTabSz="685800"/>
              <a:endParaRPr sz="1350" kern="0">
                <a:solidFill>
                  <a:sysClr val="windowText" lastClr="000000"/>
                </a:solidFill>
              </a:endParaRPr>
            </a:p>
          </p:txBody>
        </p:sp>
        <p:sp>
          <p:nvSpPr>
            <p:cNvPr id="9" name="object 9"/>
            <p:cNvSpPr/>
            <p:nvPr/>
          </p:nvSpPr>
          <p:spPr>
            <a:xfrm>
              <a:off x="2386076" y="3576701"/>
              <a:ext cx="7667625" cy="2162175"/>
            </a:xfrm>
            <a:custGeom>
              <a:avLst/>
              <a:gdLst/>
              <a:ahLst/>
              <a:cxnLst/>
              <a:rect l="l" t="t" r="r" b="b"/>
              <a:pathLst>
                <a:path w="7667625" h="2162175">
                  <a:moveTo>
                    <a:pt x="0" y="2162111"/>
                  </a:moveTo>
                  <a:lnTo>
                    <a:pt x="0" y="0"/>
                  </a:lnTo>
                  <a:lnTo>
                    <a:pt x="7667625" y="2162111"/>
                  </a:lnTo>
                  <a:lnTo>
                    <a:pt x="0" y="2162111"/>
                  </a:lnTo>
                  <a:close/>
                </a:path>
              </a:pathLst>
            </a:custGeom>
            <a:ln w="9525">
              <a:solidFill>
                <a:srgbClr val="CC99FF"/>
              </a:solidFill>
            </a:ln>
          </p:spPr>
          <p:txBody>
            <a:bodyPr wrap="square" lIns="0" tIns="0" rIns="0" bIns="0" rtlCol="0"/>
            <a:lstStyle/>
            <a:p>
              <a:pPr defTabSz="685800"/>
              <a:endParaRPr sz="1350" kern="0">
                <a:solidFill>
                  <a:sysClr val="windowText" lastClr="000000"/>
                </a:solidFill>
              </a:endParaRPr>
            </a:p>
          </p:txBody>
        </p:sp>
        <p:pic>
          <p:nvPicPr>
            <p:cNvPr id="10" name="object 10"/>
            <p:cNvPicPr/>
            <p:nvPr/>
          </p:nvPicPr>
          <p:blipFill>
            <a:blip r:embed="rId2" cstate="print"/>
            <a:stretch>
              <a:fillRect/>
            </a:stretch>
          </p:blipFill>
          <p:spPr>
            <a:xfrm>
              <a:off x="2333625" y="5295900"/>
              <a:ext cx="909637" cy="585787"/>
            </a:xfrm>
            <a:prstGeom prst="rect">
              <a:avLst/>
            </a:prstGeom>
          </p:spPr>
        </p:pic>
      </p:grpSp>
      <p:graphicFrame>
        <p:nvGraphicFramePr>
          <p:cNvPr id="15" name="object 15"/>
          <p:cNvGraphicFramePr>
            <a:graphicFrameLocks noGrp="1"/>
          </p:cNvGraphicFramePr>
          <p:nvPr>
            <p:extLst>
              <p:ext uri="{D42A27DB-BD31-4B8C-83A1-F6EECF244321}">
                <p14:modId xmlns:p14="http://schemas.microsoft.com/office/powerpoint/2010/main" val="3769880942"/>
              </p:ext>
            </p:extLst>
          </p:nvPr>
        </p:nvGraphicFramePr>
        <p:xfrm>
          <a:off x="1351250" y="2418445"/>
          <a:ext cx="6421812" cy="2635604"/>
        </p:xfrm>
        <a:graphic>
          <a:graphicData uri="http://schemas.openxmlformats.org/drawingml/2006/table">
            <a:tbl>
              <a:tblPr firstRow="1" bandRow="1">
                <a:tableStyleId>{2D5ABB26-0587-4C30-8999-92F81FD0307C}</a:tableStyleId>
              </a:tblPr>
              <a:tblGrid>
                <a:gridCol w="907141">
                  <a:extLst>
                    <a:ext uri="{9D8B030D-6E8A-4147-A177-3AD203B41FA5}">
                      <a16:colId xmlns:a16="http://schemas.microsoft.com/office/drawing/2014/main" val="20000"/>
                    </a:ext>
                  </a:extLst>
                </a:gridCol>
                <a:gridCol w="790091">
                  <a:extLst>
                    <a:ext uri="{9D8B030D-6E8A-4147-A177-3AD203B41FA5}">
                      <a16:colId xmlns:a16="http://schemas.microsoft.com/office/drawing/2014/main" val="20001"/>
                    </a:ext>
                  </a:extLst>
                </a:gridCol>
                <a:gridCol w="1104000">
                  <a:extLst>
                    <a:ext uri="{9D8B030D-6E8A-4147-A177-3AD203B41FA5}">
                      <a16:colId xmlns:a16="http://schemas.microsoft.com/office/drawing/2014/main" val="20002"/>
                    </a:ext>
                  </a:extLst>
                </a:gridCol>
                <a:gridCol w="870429">
                  <a:extLst>
                    <a:ext uri="{9D8B030D-6E8A-4147-A177-3AD203B41FA5}">
                      <a16:colId xmlns:a16="http://schemas.microsoft.com/office/drawing/2014/main" val="20003"/>
                    </a:ext>
                  </a:extLst>
                </a:gridCol>
                <a:gridCol w="959282">
                  <a:extLst>
                    <a:ext uri="{9D8B030D-6E8A-4147-A177-3AD203B41FA5}">
                      <a16:colId xmlns:a16="http://schemas.microsoft.com/office/drawing/2014/main" val="20004"/>
                    </a:ext>
                  </a:extLst>
                </a:gridCol>
                <a:gridCol w="959280">
                  <a:extLst>
                    <a:ext uri="{9D8B030D-6E8A-4147-A177-3AD203B41FA5}">
                      <a16:colId xmlns:a16="http://schemas.microsoft.com/office/drawing/2014/main" val="20005"/>
                    </a:ext>
                  </a:extLst>
                </a:gridCol>
                <a:gridCol w="831589">
                  <a:extLst>
                    <a:ext uri="{9D8B030D-6E8A-4147-A177-3AD203B41FA5}">
                      <a16:colId xmlns:a16="http://schemas.microsoft.com/office/drawing/2014/main" val="20006"/>
                    </a:ext>
                  </a:extLst>
                </a:gridCol>
              </a:tblGrid>
              <a:tr h="373212">
                <a:tc>
                  <a:txBody>
                    <a:bodyPr/>
                    <a:lstStyle/>
                    <a:p>
                      <a:pPr marL="3175" algn="ctr">
                        <a:lnSpc>
                          <a:spcPct val="100000"/>
                        </a:lnSpc>
                        <a:spcBef>
                          <a:spcPts val="330"/>
                        </a:spcBef>
                      </a:pPr>
                      <a:r>
                        <a:rPr sz="1100" b="1" spc="-10" dirty="0">
                          <a:solidFill>
                            <a:srgbClr val="C00000"/>
                          </a:solidFill>
                          <a:latin typeface="Arial"/>
                          <a:cs typeface="Arial"/>
                        </a:rPr>
                        <a:t>Compete</a:t>
                      </a:r>
                      <a:endParaRPr sz="1100">
                        <a:latin typeface="Arial"/>
                        <a:cs typeface="Arial"/>
                      </a:endParaRPr>
                    </a:p>
                  </a:txBody>
                  <a:tcPr marL="0" marR="0" marT="31433"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15" algn="ctr">
                        <a:lnSpc>
                          <a:spcPct val="100000"/>
                        </a:lnSpc>
                        <a:spcBef>
                          <a:spcPts val="330"/>
                        </a:spcBef>
                      </a:pPr>
                      <a:r>
                        <a:rPr sz="1100" b="1" spc="-10" dirty="0">
                          <a:solidFill>
                            <a:srgbClr val="C00000"/>
                          </a:solidFill>
                          <a:latin typeface="Arial"/>
                          <a:cs typeface="Arial"/>
                        </a:rPr>
                        <a:t>Co-exist</a:t>
                      </a:r>
                      <a:endParaRPr sz="1100" dirty="0">
                        <a:latin typeface="Arial"/>
                        <a:cs typeface="Arial"/>
                      </a:endParaRPr>
                    </a:p>
                  </a:txBody>
                  <a:tcPr marL="0" marR="0" marT="3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160" algn="ctr">
                        <a:lnSpc>
                          <a:spcPct val="100000"/>
                        </a:lnSpc>
                        <a:spcBef>
                          <a:spcPts val="330"/>
                        </a:spcBef>
                      </a:pPr>
                      <a:r>
                        <a:rPr sz="1100" b="1" spc="-10" dirty="0">
                          <a:solidFill>
                            <a:srgbClr val="C00000"/>
                          </a:solidFill>
                          <a:latin typeface="Arial"/>
                          <a:cs typeface="Arial"/>
                        </a:rPr>
                        <a:t>Communicate</a:t>
                      </a:r>
                      <a:endParaRPr sz="1100" dirty="0">
                        <a:latin typeface="Arial"/>
                        <a:cs typeface="Arial"/>
                      </a:endParaRPr>
                    </a:p>
                  </a:txBody>
                  <a:tcPr marL="0" marR="0" marT="3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970" algn="ctr">
                        <a:lnSpc>
                          <a:spcPct val="100000"/>
                        </a:lnSpc>
                        <a:spcBef>
                          <a:spcPts val="330"/>
                        </a:spcBef>
                      </a:pPr>
                      <a:r>
                        <a:rPr sz="1100" b="1" spc="-10" dirty="0">
                          <a:solidFill>
                            <a:srgbClr val="C00000"/>
                          </a:solidFill>
                          <a:latin typeface="Arial"/>
                          <a:cs typeface="Arial"/>
                        </a:rPr>
                        <a:t>Cooperate</a:t>
                      </a:r>
                      <a:endParaRPr sz="1100">
                        <a:latin typeface="Arial"/>
                        <a:cs typeface="Arial"/>
                      </a:endParaRPr>
                    </a:p>
                  </a:txBody>
                  <a:tcPr marL="0" marR="0" marT="3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10" algn="ctr">
                        <a:lnSpc>
                          <a:spcPct val="100000"/>
                        </a:lnSpc>
                        <a:spcBef>
                          <a:spcPts val="330"/>
                        </a:spcBef>
                      </a:pPr>
                      <a:r>
                        <a:rPr sz="1100" b="1" spc="-10" dirty="0">
                          <a:solidFill>
                            <a:srgbClr val="C00000"/>
                          </a:solidFill>
                          <a:latin typeface="Arial"/>
                          <a:cs typeface="Arial"/>
                        </a:rPr>
                        <a:t>Coordinate</a:t>
                      </a:r>
                      <a:endParaRPr sz="1100">
                        <a:latin typeface="Arial"/>
                        <a:cs typeface="Arial"/>
                      </a:endParaRPr>
                    </a:p>
                  </a:txBody>
                  <a:tcPr marL="0" marR="0" marT="3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970" algn="ctr">
                        <a:lnSpc>
                          <a:spcPct val="100000"/>
                        </a:lnSpc>
                        <a:spcBef>
                          <a:spcPts val="330"/>
                        </a:spcBef>
                      </a:pPr>
                      <a:r>
                        <a:rPr sz="1100" b="1" spc="-10" dirty="0">
                          <a:solidFill>
                            <a:srgbClr val="C00000"/>
                          </a:solidFill>
                          <a:latin typeface="Arial"/>
                          <a:cs typeface="Arial"/>
                        </a:rPr>
                        <a:t>Collaborate</a:t>
                      </a:r>
                      <a:endParaRPr sz="1100">
                        <a:latin typeface="Arial"/>
                        <a:cs typeface="Arial"/>
                      </a:endParaRPr>
                    </a:p>
                  </a:txBody>
                  <a:tcPr marL="0" marR="0" marT="3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970" algn="ctr">
                        <a:lnSpc>
                          <a:spcPct val="100000"/>
                        </a:lnSpc>
                        <a:spcBef>
                          <a:spcPts val="330"/>
                        </a:spcBef>
                      </a:pPr>
                      <a:r>
                        <a:rPr sz="1100" b="1" spc="-10" dirty="0">
                          <a:solidFill>
                            <a:srgbClr val="C00000"/>
                          </a:solidFill>
                          <a:latin typeface="Arial"/>
                          <a:cs typeface="Arial"/>
                        </a:rPr>
                        <a:t>Integrate</a:t>
                      </a:r>
                      <a:endParaRPr sz="1100">
                        <a:latin typeface="Arial"/>
                        <a:cs typeface="Arial"/>
                      </a:endParaRPr>
                    </a:p>
                  </a:txBody>
                  <a:tcPr marL="0" marR="0" marT="31433"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79443">
                <a:tc>
                  <a:txBody>
                    <a:bodyPr/>
                    <a:lstStyle/>
                    <a:p>
                      <a:pPr marL="12065" algn="ctr">
                        <a:lnSpc>
                          <a:spcPts val="1675"/>
                        </a:lnSpc>
                        <a:spcBef>
                          <a:spcPts val="260"/>
                        </a:spcBef>
                      </a:pPr>
                      <a:r>
                        <a:rPr sz="1100" b="0" spc="-10" dirty="0">
                          <a:latin typeface="Calibri Light"/>
                          <a:cs typeface="Calibri Light"/>
                        </a:rPr>
                        <a:t>Competition</a:t>
                      </a:r>
                      <a:endParaRPr sz="1100">
                        <a:latin typeface="Calibri Light"/>
                        <a:cs typeface="Calibri Light"/>
                      </a:endParaRPr>
                    </a:p>
                  </a:txBody>
                  <a:tcPr marL="0" marR="0" marT="24765" marB="0">
                    <a:lnL w="28575">
                      <a:solidFill>
                        <a:srgbClr val="000000"/>
                      </a:solidFill>
                      <a:prstDash val="solid"/>
                    </a:lnL>
                    <a:lnR w="12700">
                      <a:solidFill>
                        <a:srgbClr val="000000"/>
                      </a:solidFill>
                      <a:prstDash val="solid"/>
                    </a:lnR>
                    <a:lnT w="12700">
                      <a:solidFill>
                        <a:srgbClr val="000000"/>
                      </a:solidFill>
                      <a:prstDash val="solid"/>
                    </a:lnT>
                  </a:tcPr>
                </a:tc>
                <a:tc>
                  <a:txBody>
                    <a:bodyPr/>
                    <a:lstStyle/>
                    <a:p>
                      <a:pPr marL="9525" algn="ctr">
                        <a:lnSpc>
                          <a:spcPts val="1675"/>
                        </a:lnSpc>
                        <a:spcBef>
                          <a:spcPts val="260"/>
                        </a:spcBef>
                      </a:pPr>
                      <a:r>
                        <a:rPr sz="1100" b="0" spc="-25" dirty="0">
                          <a:latin typeface="Calibri Light"/>
                          <a:cs typeface="Calibri Light"/>
                        </a:rPr>
                        <a:t>No</a:t>
                      </a:r>
                      <a:endParaRPr sz="1100" dirty="0">
                        <a:latin typeface="Calibri Light"/>
                        <a:cs typeface="Calibri Light"/>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5715" algn="ctr">
                        <a:lnSpc>
                          <a:spcPts val="1675"/>
                        </a:lnSpc>
                        <a:spcBef>
                          <a:spcPts val="260"/>
                        </a:spcBef>
                      </a:pPr>
                      <a:r>
                        <a:rPr sz="1100" b="0" spc="-10" dirty="0">
                          <a:latin typeface="Calibri Light"/>
                          <a:cs typeface="Calibri Light"/>
                        </a:rPr>
                        <a:t>Inter-agency</a:t>
                      </a:r>
                      <a:endParaRPr sz="1100" dirty="0">
                        <a:latin typeface="Calibri Light"/>
                        <a:cs typeface="Calibri Light"/>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6985" algn="ctr">
                        <a:lnSpc>
                          <a:spcPts val="1675"/>
                        </a:lnSpc>
                        <a:spcBef>
                          <a:spcPts val="260"/>
                        </a:spcBef>
                      </a:pPr>
                      <a:r>
                        <a:rPr sz="1100" b="0" dirty="0">
                          <a:latin typeface="Calibri Light"/>
                          <a:cs typeface="Calibri Light"/>
                        </a:rPr>
                        <a:t>As</a:t>
                      </a:r>
                      <a:r>
                        <a:rPr sz="1100" b="0" spc="-5" dirty="0">
                          <a:latin typeface="Calibri Light"/>
                          <a:cs typeface="Calibri Light"/>
                        </a:rPr>
                        <a:t> </a:t>
                      </a:r>
                      <a:r>
                        <a:rPr sz="1100" b="0" spc="-10" dirty="0">
                          <a:latin typeface="Calibri Light"/>
                          <a:cs typeface="Calibri Light"/>
                        </a:rPr>
                        <a:t>needed,</a:t>
                      </a:r>
                      <a:endParaRPr sz="1100">
                        <a:latin typeface="Calibri Light"/>
                        <a:cs typeface="Calibri Light"/>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12700" algn="ctr">
                        <a:lnSpc>
                          <a:spcPts val="1675"/>
                        </a:lnSpc>
                        <a:spcBef>
                          <a:spcPts val="260"/>
                        </a:spcBef>
                      </a:pPr>
                      <a:r>
                        <a:rPr sz="1100" b="0" spc="-10" dirty="0">
                          <a:latin typeface="Calibri Light"/>
                          <a:cs typeface="Calibri Light"/>
                        </a:rPr>
                        <a:t>Organizations</a:t>
                      </a:r>
                      <a:endParaRPr sz="1100">
                        <a:latin typeface="Calibri Light"/>
                        <a:cs typeface="Calibri Light"/>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12700" algn="ctr">
                        <a:lnSpc>
                          <a:spcPts val="1675"/>
                        </a:lnSpc>
                        <a:spcBef>
                          <a:spcPts val="260"/>
                        </a:spcBef>
                      </a:pPr>
                      <a:r>
                        <a:rPr sz="1100" b="0" dirty="0">
                          <a:latin typeface="Calibri Light"/>
                          <a:cs typeface="Calibri Light"/>
                        </a:rPr>
                        <a:t>Longer</a:t>
                      </a:r>
                      <a:r>
                        <a:rPr sz="1100" b="0" spc="-15" dirty="0">
                          <a:latin typeface="Calibri Light"/>
                          <a:cs typeface="Calibri Light"/>
                        </a:rPr>
                        <a:t> </a:t>
                      </a:r>
                      <a:r>
                        <a:rPr sz="1100" b="0" spc="-20" dirty="0">
                          <a:latin typeface="Calibri Light"/>
                          <a:cs typeface="Calibri Light"/>
                        </a:rPr>
                        <a:t>term</a:t>
                      </a:r>
                      <a:endParaRPr sz="1100">
                        <a:latin typeface="Calibri Light"/>
                        <a:cs typeface="Calibri Light"/>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19050" algn="ctr">
                        <a:lnSpc>
                          <a:spcPts val="1675"/>
                        </a:lnSpc>
                        <a:spcBef>
                          <a:spcPts val="260"/>
                        </a:spcBef>
                      </a:pPr>
                      <a:r>
                        <a:rPr sz="1100" b="0" spc="-10" dirty="0">
                          <a:latin typeface="Calibri Light"/>
                          <a:cs typeface="Calibri Light"/>
                        </a:rPr>
                        <a:t>Fully</a:t>
                      </a:r>
                      <a:endParaRPr sz="1100">
                        <a:latin typeface="Calibri Light"/>
                        <a:cs typeface="Calibri Light"/>
                      </a:endParaRPr>
                    </a:p>
                  </a:txBody>
                  <a:tcPr marL="0" marR="0" marT="24765" marB="0">
                    <a:lnL w="12700">
                      <a:solidFill>
                        <a:srgbClr val="000000"/>
                      </a:solidFill>
                      <a:prstDash val="solid"/>
                    </a:lnL>
                    <a:lnR w="28575">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236586">
                <a:tc>
                  <a:txBody>
                    <a:bodyPr/>
                    <a:lstStyle/>
                    <a:p>
                      <a:pPr marL="7620" algn="ctr">
                        <a:lnSpc>
                          <a:spcPts val="1590"/>
                        </a:lnSpc>
                      </a:pPr>
                      <a:r>
                        <a:rPr sz="1100" b="0" spc="-10" dirty="0">
                          <a:latin typeface="Calibri Light"/>
                          <a:cs typeface="Calibri Light"/>
                        </a:rPr>
                        <a:t>for</a:t>
                      </a:r>
                      <a:r>
                        <a:rPr sz="1100" b="0" spc="-60" dirty="0">
                          <a:latin typeface="Calibri Light"/>
                          <a:cs typeface="Calibri Light"/>
                        </a:rPr>
                        <a:t> </a:t>
                      </a:r>
                      <a:r>
                        <a:rPr sz="1100" b="0" spc="-10" dirty="0">
                          <a:latin typeface="Calibri Light"/>
                          <a:cs typeface="Calibri Light"/>
                        </a:rPr>
                        <a:t>clients,</a:t>
                      </a:r>
                      <a:endParaRPr sz="1100" dirty="0">
                        <a:latin typeface="Calibri Light"/>
                        <a:cs typeface="Calibri Light"/>
                      </a:endParaRPr>
                    </a:p>
                  </a:txBody>
                  <a:tcPr marL="0" marR="0" marT="0" marB="0">
                    <a:lnL w="28575">
                      <a:solidFill>
                        <a:srgbClr val="000000"/>
                      </a:solidFill>
                      <a:prstDash val="solid"/>
                    </a:lnL>
                    <a:lnR w="12700">
                      <a:solidFill>
                        <a:srgbClr val="000000"/>
                      </a:solidFill>
                      <a:prstDash val="solid"/>
                    </a:lnR>
                  </a:tcPr>
                </a:tc>
                <a:tc>
                  <a:txBody>
                    <a:bodyPr/>
                    <a:lstStyle/>
                    <a:p>
                      <a:pPr marL="9525" algn="ctr">
                        <a:lnSpc>
                          <a:spcPts val="1590"/>
                        </a:lnSpc>
                      </a:pPr>
                      <a:r>
                        <a:rPr lang="en-CA" sz="1100" b="0" spc="-10" dirty="0">
                          <a:latin typeface="Calibri Light"/>
                          <a:cs typeface="Calibri Light"/>
                        </a:rPr>
                        <a:t>S</a:t>
                      </a:r>
                      <a:r>
                        <a:rPr sz="1100" b="0" spc="-10" dirty="0" err="1">
                          <a:latin typeface="Calibri Light"/>
                          <a:cs typeface="Calibri Light"/>
                        </a:rPr>
                        <a:t>ystematic</a:t>
                      </a:r>
                      <a:endParaRPr sz="1100" dirty="0">
                        <a:latin typeface="Calibri Light"/>
                        <a:cs typeface="Calibri Light"/>
                      </a:endParaRPr>
                    </a:p>
                  </a:txBody>
                  <a:tcPr marL="0" marR="0" marT="0" marB="0">
                    <a:lnL w="12700">
                      <a:solidFill>
                        <a:srgbClr val="000000"/>
                      </a:solidFill>
                      <a:prstDash val="solid"/>
                    </a:lnL>
                    <a:lnR w="12700">
                      <a:solidFill>
                        <a:srgbClr val="000000"/>
                      </a:solidFill>
                      <a:prstDash val="solid"/>
                    </a:lnR>
                  </a:tcPr>
                </a:tc>
                <a:tc>
                  <a:txBody>
                    <a:bodyPr/>
                    <a:lstStyle/>
                    <a:p>
                      <a:pPr marL="4445" algn="ctr">
                        <a:lnSpc>
                          <a:spcPts val="1590"/>
                        </a:lnSpc>
                      </a:pPr>
                      <a:r>
                        <a:rPr sz="1100" b="0" spc="-10" dirty="0">
                          <a:latin typeface="Calibri Light"/>
                          <a:cs typeface="Calibri Light"/>
                        </a:rPr>
                        <a:t>information</a:t>
                      </a:r>
                      <a:endParaRPr sz="1100" dirty="0">
                        <a:latin typeface="Calibri Light"/>
                        <a:cs typeface="Calibri Light"/>
                      </a:endParaRPr>
                    </a:p>
                  </a:txBody>
                  <a:tcPr marL="0" marR="0" marT="0" marB="0">
                    <a:lnL w="12700">
                      <a:solidFill>
                        <a:srgbClr val="000000"/>
                      </a:solidFill>
                      <a:prstDash val="solid"/>
                    </a:lnL>
                    <a:lnR w="12700">
                      <a:solidFill>
                        <a:srgbClr val="000000"/>
                      </a:solidFill>
                      <a:prstDash val="solid"/>
                    </a:lnR>
                  </a:tcPr>
                </a:tc>
                <a:tc>
                  <a:txBody>
                    <a:bodyPr/>
                    <a:lstStyle/>
                    <a:p>
                      <a:pPr marL="8255" algn="ctr">
                        <a:lnSpc>
                          <a:spcPts val="1590"/>
                        </a:lnSpc>
                      </a:pPr>
                      <a:r>
                        <a:rPr sz="1100" b="0" spc="-10" dirty="0">
                          <a:latin typeface="Calibri Light"/>
                          <a:cs typeface="Calibri Light"/>
                        </a:rPr>
                        <a:t>often</a:t>
                      </a:r>
                      <a:endParaRPr sz="1100">
                        <a:latin typeface="Calibri Light"/>
                        <a:cs typeface="Calibri Light"/>
                      </a:endParaRPr>
                    </a:p>
                  </a:txBody>
                  <a:tcPr marL="0" marR="0" marT="0" marB="0">
                    <a:lnL w="12700">
                      <a:solidFill>
                        <a:srgbClr val="000000"/>
                      </a:solidFill>
                      <a:prstDash val="solid"/>
                    </a:lnL>
                    <a:lnR w="12700">
                      <a:solidFill>
                        <a:srgbClr val="000000"/>
                      </a:solidFill>
                      <a:prstDash val="solid"/>
                    </a:lnR>
                  </a:tcPr>
                </a:tc>
                <a:tc>
                  <a:txBody>
                    <a:bodyPr/>
                    <a:lstStyle/>
                    <a:p>
                      <a:pPr marL="15875" algn="ctr">
                        <a:lnSpc>
                          <a:spcPts val="1590"/>
                        </a:lnSpc>
                      </a:pPr>
                      <a:r>
                        <a:rPr sz="1100" b="0" spc="-10" dirty="0">
                          <a:latin typeface="Calibri Light"/>
                          <a:cs typeface="Calibri Light"/>
                        </a:rPr>
                        <a:t>systematically</a:t>
                      </a:r>
                      <a:endParaRPr sz="1100" dirty="0">
                        <a:latin typeface="Calibri Light"/>
                        <a:cs typeface="Calibri Light"/>
                      </a:endParaRPr>
                    </a:p>
                  </a:txBody>
                  <a:tcPr marL="0" marR="0" marT="0" marB="0">
                    <a:lnL w="12700">
                      <a:solidFill>
                        <a:srgbClr val="000000"/>
                      </a:solidFill>
                      <a:prstDash val="solid"/>
                    </a:lnL>
                    <a:lnR w="12700">
                      <a:solidFill>
                        <a:srgbClr val="000000"/>
                      </a:solidFill>
                      <a:prstDash val="solid"/>
                    </a:lnR>
                  </a:tcPr>
                </a:tc>
                <a:tc>
                  <a:txBody>
                    <a:bodyPr/>
                    <a:lstStyle/>
                    <a:p>
                      <a:pPr marL="16510" algn="ctr">
                        <a:lnSpc>
                          <a:spcPts val="1590"/>
                        </a:lnSpc>
                      </a:pPr>
                      <a:r>
                        <a:rPr sz="1100" b="0" spc="-10" dirty="0">
                          <a:latin typeface="Calibri Light"/>
                          <a:cs typeface="Calibri Light"/>
                        </a:rPr>
                        <a:t>interaction</a:t>
                      </a:r>
                      <a:endParaRPr sz="1100">
                        <a:latin typeface="Calibri Light"/>
                        <a:cs typeface="Calibri Light"/>
                      </a:endParaRPr>
                    </a:p>
                  </a:txBody>
                  <a:tcPr marL="0" marR="0" marT="0" marB="0">
                    <a:lnL w="12700">
                      <a:solidFill>
                        <a:srgbClr val="000000"/>
                      </a:solidFill>
                      <a:prstDash val="solid"/>
                    </a:lnL>
                    <a:lnR w="12700">
                      <a:solidFill>
                        <a:srgbClr val="000000"/>
                      </a:solidFill>
                      <a:prstDash val="solid"/>
                    </a:lnR>
                  </a:tcPr>
                </a:tc>
                <a:tc>
                  <a:txBody>
                    <a:bodyPr/>
                    <a:lstStyle/>
                    <a:p>
                      <a:pPr marL="19050" algn="ctr">
                        <a:lnSpc>
                          <a:spcPts val="1590"/>
                        </a:lnSpc>
                      </a:pPr>
                      <a:r>
                        <a:rPr sz="1100" b="0" spc="-10" dirty="0">
                          <a:latin typeface="Calibri Light"/>
                          <a:cs typeface="Calibri Light"/>
                        </a:rPr>
                        <a:t>integrated</a:t>
                      </a:r>
                      <a:endParaRPr sz="1100">
                        <a:latin typeface="Calibri Light"/>
                        <a:cs typeface="Calibri Light"/>
                      </a:endParaRPr>
                    </a:p>
                  </a:txBody>
                  <a:tcPr marL="0" marR="0" marT="0" marB="0">
                    <a:lnL w="12700">
                      <a:solidFill>
                        <a:srgbClr val="000000"/>
                      </a:solidFill>
                      <a:prstDash val="solid"/>
                    </a:lnL>
                    <a:lnR w="28575">
                      <a:solidFill>
                        <a:srgbClr val="000000"/>
                      </a:solidFill>
                      <a:prstDash val="solid"/>
                    </a:lnR>
                  </a:tcPr>
                </a:tc>
                <a:extLst>
                  <a:ext uri="{0D108BD9-81ED-4DB2-BD59-A6C34878D82A}">
                    <a16:rowId xmlns:a16="http://schemas.microsoft.com/office/drawing/2014/main" val="10002"/>
                  </a:ext>
                </a:extLst>
              </a:tr>
              <a:tr h="236586">
                <a:tc>
                  <a:txBody>
                    <a:bodyPr/>
                    <a:lstStyle/>
                    <a:p>
                      <a:pPr marL="635" algn="ctr">
                        <a:lnSpc>
                          <a:spcPts val="1590"/>
                        </a:lnSpc>
                      </a:pPr>
                      <a:r>
                        <a:rPr sz="1100" b="0" spc="-10" dirty="0">
                          <a:latin typeface="Calibri Light"/>
                          <a:cs typeface="Calibri Light"/>
                        </a:rPr>
                        <a:t>resources,</a:t>
                      </a:r>
                      <a:endParaRPr sz="1100">
                        <a:latin typeface="Calibri Light"/>
                        <a:cs typeface="Calibri Light"/>
                      </a:endParaRPr>
                    </a:p>
                  </a:txBody>
                  <a:tcPr marL="0" marR="0" marT="0" marB="0">
                    <a:lnL w="28575">
                      <a:solidFill>
                        <a:srgbClr val="000000"/>
                      </a:solidFill>
                      <a:prstDash val="solid"/>
                    </a:lnL>
                    <a:lnR w="12700">
                      <a:solidFill>
                        <a:srgbClr val="000000"/>
                      </a:solidFill>
                      <a:prstDash val="solid"/>
                    </a:lnR>
                  </a:tcPr>
                </a:tc>
                <a:tc>
                  <a:txBody>
                    <a:bodyPr/>
                    <a:lstStyle/>
                    <a:p>
                      <a:pPr marL="6350" algn="ctr">
                        <a:lnSpc>
                          <a:spcPts val="1590"/>
                        </a:lnSpc>
                      </a:pPr>
                      <a:r>
                        <a:rPr lang="en-CA" sz="1100" b="0" spc="-10" dirty="0">
                          <a:latin typeface="Calibri Light"/>
                          <a:cs typeface="Calibri Light"/>
                        </a:rPr>
                        <a:t>C</a:t>
                      </a:r>
                      <a:r>
                        <a:rPr sz="1100" b="0" spc="-10" dirty="0" err="1">
                          <a:latin typeface="Calibri Light"/>
                          <a:cs typeface="Calibri Light"/>
                        </a:rPr>
                        <a:t>onnection</a:t>
                      </a:r>
                      <a:endParaRPr sz="1100" dirty="0">
                        <a:latin typeface="Calibri Light"/>
                        <a:cs typeface="Calibri Light"/>
                      </a:endParaRPr>
                    </a:p>
                  </a:txBody>
                  <a:tcPr marL="0" marR="0" marT="0" marB="0">
                    <a:lnL w="12700">
                      <a:solidFill>
                        <a:srgbClr val="000000"/>
                      </a:solidFill>
                      <a:prstDash val="solid"/>
                    </a:lnL>
                    <a:lnR w="12700">
                      <a:solidFill>
                        <a:srgbClr val="000000"/>
                      </a:solidFill>
                      <a:prstDash val="solid"/>
                    </a:lnR>
                  </a:tcPr>
                </a:tc>
                <a:tc>
                  <a:txBody>
                    <a:bodyPr/>
                    <a:lstStyle/>
                    <a:p>
                      <a:pPr marL="6350" algn="ctr">
                        <a:lnSpc>
                          <a:spcPts val="1590"/>
                        </a:lnSpc>
                      </a:pPr>
                      <a:r>
                        <a:rPr sz="1100" b="0" dirty="0">
                          <a:latin typeface="Calibri Light"/>
                          <a:cs typeface="Calibri Light"/>
                        </a:rPr>
                        <a:t>sharing</a:t>
                      </a:r>
                      <a:r>
                        <a:rPr sz="1100" b="0" spc="-40" dirty="0">
                          <a:latin typeface="Calibri Light"/>
                          <a:cs typeface="Calibri Light"/>
                        </a:rPr>
                        <a:t> </a:t>
                      </a:r>
                      <a:r>
                        <a:rPr sz="1100" b="0" spc="-10" dirty="0">
                          <a:latin typeface="Calibri Light"/>
                          <a:cs typeface="Calibri Light"/>
                        </a:rPr>
                        <a:t>(e.g.</a:t>
                      </a:r>
                      <a:endParaRPr sz="1100">
                        <a:latin typeface="Calibri Light"/>
                        <a:cs typeface="Calibri Light"/>
                      </a:endParaRPr>
                    </a:p>
                  </a:txBody>
                  <a:tcPr marL="0" marR="0" marT="0" marB="0">
                    <a:lnL w="12700">
                      <a:solidFill>
                        <a:srgbClr val="000000"/>
                      </a:solidFill>
                      <a:prstDash val="solid"/>
                    </a:lnL>
                    <a:lnR w="12700">
                      <a:solidFill>
                        <a:srgbClr val="000000"/>
                      </a:solidFill>
                      <a:prstDash val="solid"/>
                    </a:lnR>
                  </a:tcPr>
                </a:tc>
                <a:tc>
                  <a:txBody>
                    <a:bodyPr/>
                    <a:lstStyle/>
                    <a:p>
                      <a:pPr marL="12065" algn="ctr">
                        <a:lnSpc>
                          <a:spcPts val="1590"/>
                        </a:lnSpc>
                      </a:pPr>
                      <a:r>
                        <a:rPr sz="1100" b="0" spc="-10" dirty="0">
                          <a:latin typeface="Calibri Light"/>
                          <a:cs typeface="Calibri Light"/>
                        </a:rPr>
                        <a:t>informal,</a:t>
                      </a:r>
                      <a:endParaRPr sz="1100">
                        <a:latin typeface="Calibri Light"/>
                        <a:cs typeface="Calibri Light"/>
                      </a:endParaRPr>
                    </a:p>
                  </a:txBody>
                  <a:tcPr marL="0" marR="0" marT="0" marB="0">
                    <a:lnL w="12700">
                      <a:solidFill>
                        <a:srgbClr val="000000"/>
                      </a:solidFill>
                      <a:prstDash val="solid"/>
                    </a:lnL>
                    <a:lnR w="12700">
                      <a:solidFill>
                        <a:srgbClr val="000000"/>
                      </a:solidFill>
                      <a:prstDash val="solid"/>
                    </a:lnR>
                  </a:tcPr>
                </a:tc>
                <a:tc>
                  <a:txBody>
                    <a:bodyPr/>
                    <a:lstStyle/>
                    <a:p>
                      <a:pPr marL="9525" algn="ctr">
                        <a:lnSpc>
                          <a:spcPts val="1590"/>
                        </a:lnSpc>
                      </a:pPr>
                      <a:r>
                        <a:rPr sz="1100" b="0" dirty="0">
                          <a:latin typeface="Calibri Light"/>
                          <a:cs typeface="Calibri Light"/>
                        </a:rPr>
                        <a:t>adjust</a:t>
                      </a:r>
                      <a:r>
                        <a:rPr sz="1100" b="0" spc="-45" dirty="0">
                          <a:latin typeface="Calibri Light"/>
                          <a:cs typeface="Calibri Light"/>
                        </a:rPr>
                        <a:t> </a:t>
                      </a:r>
                      <a:r>
                        <a:rPr sz="1100" b="0" spc="-25" dirty="0">
                          <a:latin typeface="Calibri Light"/>
                          <a:cs typeface="Calibri Light"/>
                        </a:rPr>
                        <a:t>and</a:t>
                      </a:r>
                      <a:endParaRPr sz="1100">
                        <a:latin typeface="Calibri Light"/>
                        <a:cs typeface="Calibri Light"/>
                      </a:endParaRPr>
                    </a:p>
                  </a:txBody>
                  <a:tcPr marL="0" marR="0" marT="0" marB="0">
                    <a:lnL w="12700">
                      <a:solidFill>
                        <a:srgbClr val="000000"/>
                      </a:solidFill>
                      <a:prstDash val="solid"/>
                    </a:lnL>
                    <a:lnR w="12700">
                      <a:solidFill>
                        <a:srgbClr val="000000"/>
                      </a:solidFill>
                      <a:prstDash val="solid"/>
                    </a:lnR>
                  </a:tcPr>
                </a:tc>
                <a:tc>
                  <a:txBody>
                    <a:bodyPr/>
                    <a:lstStyle/>
                    <a:p>
                      <a:pPr marL="12700" algn="ctr">
                        <a:lnSpc>
                          <a:spcPts val="1590"/>
                        </a:lnSpc>
                      </a:pPr>
                      <a:r>
                        <a:rPr sz="1100" b="0" dirty="0">
                          <a:latin typeface="Calibri Light"/>
                          <a:cs typeface="Calibri Light"/>
                        </a:rPr>
                        <a:t>based </a:t>
                      </a:r>
                      <a:r>
                        <a:rPr sz="1100" b="0" spc="-25" dirty="0">
                          <a:latin typeface="Calibri Light"/>
                          <a:cs typeface="Calibri Light"/>
                        </a:rPr>
                        <a:t>on</a:t>
                      </a:r>
                      <a:endParaRPr sz="1100">
                        <a:latin typeface="Calibri Light"/>
                        <a:cs typeface="Calibri Light"/>
                      </a:endParaRPr>
                    </a:p>
                  </a:txBody>
                  <a:tcPr marL="0" marR="0" marT="0" marB="0">
                    <a:lnL w="12700">
                      <a:solidFill>
                        <a:srgbClr val="000000"/>
                      </a:solidFill>
                      <a:prstDash val="solid"/>
                    </a:lnL>
                    <a:lnR w="12700">
                      <a:solidFill>
                        <a:srgbClr val="000000"/>
                      </a:solidFill>
                      <a:prstDash val="solid"/>
                    </a:lnR>
                  </a:tcPr>
                </a:tc>
                <a:tc>
                  <a:txBody>
                    <a:bodyPr/>
                    <a:lstStyle/>
                    <a:p>
                      <a:pPr marL="12700" algn="ctr">
                        <a:lnSpc>
                          <a:spcPts val="1590"/>
                        </a:lnSpc>
                      </a:pPr>
                      <a:r>
                        <a:rPr sz="1100" b="0" spc="-10" dirty="0">
                          <a:latin typeface="Calibri Light"/>
                          <a:cs typeface="Calibri Light"/>
                        </a:rPr>
                        <a:t>programs,</a:t>
                      </a:r>
                      <a:endParaRPr sz="1100">
                        <a:latin typeface="Calibri Light"/>
                        <a:cs typeface="Calibri Light"/>
                      </a:endParaRPr>
                    </a:p>
                  </a:txBody>
                  <a:tcPr marL="0" marR="0" marT="0" marB="0">
                    <a:lnL w="12700">
                      <a:solidFill>
                        <a:srgbClr val="000000"/>
                      </a:solidFill>
                      <a:prstDash val="solid"/>
                    </a:lnL>
                    <a:lnR w="28575">
                      <a:solidFill>
                        <a:srgbClr val="000000"/>
                      </a:solidFill>
                      <a:prstDash val="solid"/>
                    </a:lnR>
                  </a:tcPr>
                </a:tc>
                <a:extLst>
                  <a:ext uri="{0D108BD9-81ED-4DB2-BD59-A6C34878D82A}">
                    <a16:rowId xmlns:a16="http://schemas.microsoft.com/office/drawing/2014/main" val="10003"/>
                  </a:ext>
                </a:extLst>
              </a:tr>
              <a:tr h="1468904">
                <a:tc>
                  <a:txBody>
                    <a:bodyPr/>
                    <a:lstStyle/>
                    <a:p>
                      <a:pPr marL="193675" marR="179070" indent="-3175" algn="ctr">
                        <a:lnSpc>
                          <a:spcPts val="1650"/>
                        </a:lnSpc>
                        <a:spcBef>
                          <a:spcPts val="30"/>
                        </a:spcBef>
                      </a:pPr>
                      <a:r>
                        <a:rPr sz="1100" b="0" spc="-10" dirty="0">
                          <a:latin typeface="Calibri Light"/>
                          <a:cs typeface="Calibri Light"/>
                        </a:rPr>
                        <a:t>partners, public attention</a:t>
                      </a:r>
                      <a:r>
                        <a:rPr sz="1100" b="1" spc="-10" dirty="0">
                          <a:solidFill>
                            <a:schemeClr val="tx1"/>
                          </a:solidFill>
                          <a:latin typeface="Calibri Light"/>
                          <a:cs typeface="Calibri Light"/>
                        </a:rPr>
                        <a:t>.</a:t>
                      </a:r>
                      <a:endParaRPr sz="1100" b="1" dirty="0">
                        <a:solidFill>
                          <a:schemeClr val="tx1"/>
                        </a:solidFill>
                        <a:latin typeface="Calibri Light"/>
                        <a:cs typeface="Calibri Light"/>
                      </a:endParaRPr>
                    </a:p>
                  </a:txBody>
                  <a:tcPr marL="0" marR="0" marT="2858" marB="0">
                    <a:lnL w="28575">
                      <a:solidFill>
                        <a:srgbClr val="000000"/>
                      </a:solidFill>
                      <a:prstDash val="solid"/>
                    </a:lnL>
                    <a:lnR w="12700">
                      <a:solidFill>
                        <a:srgbClr val="000000"/>
                      </a:solidFill>
                      <a:prstDash val="solid"/>
                    </a:lnR>
                    <a:lnB w="28575">
                      <a:solidFill>
                        <a:srgbClr val="000000"/>
                      </a:solidFill>
                      <a:prstDash val="solid"/>
                    </a:lnB>
                  </a:tcPr>
                </a:tc>
                <a:tc>
                  <a:txBody>
                    <a:bodyPr/>
                    <a:lstStyle/>
                    <a:p>
                      <a:pPr marL="143510" marR="125095" indent="17145">
                        <a:lnSpc>
                          <a:spcPts val="1650"/>
                        </a:lnSpc>
                        <a:spcBef>
                          <a:spcPts val="30"/>
                        </a:spcBef>
                      </a:pPr>
                      <a:r>
                        <a:rPr sz="1100" b="0" spc="-10" dirty="0">
                          <a:latin typeface="Calibri Light"/>
                          <a:cs typeface="Calibri Light"/>
                        </a:rPr>
                        <a:t>between agencies.</a:t>
                      </a:r>
                      <a:endParaRPr sz="1100" dirty="0">
                        <a:latin typeface="Calibri Light"/>
                        <a:cs typeface="Calibri Light"/>
                      </a:endParaRPr>
                    </a:p>
                  </a:txBody>
                  <a:tcPr marL="0" marR="0" marT="2858"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marL="5715" algn="ctr">
                        <a:lnSpc>
                          <a:spcPts val="1630"/>
                        </a:lnSpc>
                      </a:pPr>
                      <a:r>
                        <a:rPr sz="1100" b="0" spc="-10" dirty="0">
                          <a:latin typeface="Calibri Light"/>
                          <a:cs typeface="Calibri Light"/>
                        </a:rPr>
                        <a:t>networking).</a:t>
                      </a:r>
                      <a:endParaRPr sz="1100" dirty="0">
                        <a:latin typeface="Calibri Light"/>
                        <a:cs typeface="Calibri Light"/>
                      </a:endParaRPr>
                    </a:p>
                  </a:txBody>
                  <a:tcPr marL="0" marR="0" marT="0"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marL="111760" marR="94615" indent="2540" algn="just">
                        <a:lnSpc>
                          <a:spcPts val="1650"/>
                        </a:lnSpc>
                        <a:spcBef>
                          <a:spcPts val="30"/>
                        </a:spcBef>
                      </a:pPr>
                      <a:r>
                        <a:rPr sz="1100" b="0" spc="-10" dirty="0">
                          <a:latin typeface="Calibri Light"/>
                          <a:cs typeface="Calibri Light"/>
                        </a:rPr>
                        <a:t>interaction, </a:t>
                      </a:r>
                      <a:r>
                        <a:rPr sz="1100" b="0" dirty="0">
                          <a:latin typeface="Calibri Light"/>
                          <a:cs typeface="Calibri Light"/>
                        </a:rPr>
                        <a:t>on</a:t>
                      </a:r>
                      <a:r>
                        <a:rPr lang="en-CA" sz="1100" b="0" spc="15" dirty="0">
                          <a:latin typeface="Calibri Light"/>
                          <a:cs typeface="Calibri Light"/>
                        </a:rPr>
                        <a:t> </a:t>
                      </a:r>
                      <a:r>
                        <a:rPr sz="1100" b="0" spc="-10" dirty="0">
                          <a:latin typeface="Calibri Light"/>
                          <a:cs typeface="Calibri Light"/>
                        </a:rPr>
                        <a:t>discrete </a:t>
                      </a:r>
                      <a:r>
                        <a:rPr sz="1100" b="0" dirty="0">
                          <a:latin typeface="Calibri Light"/>
                          <a:cs typeface="Calibri Light"/>
                        </a:rPr>
                        <a:t>activities</a:t>
                      </a:r>
                      <a:r>
                        <a:rPr sz="1100" b="0" spc="-65" dirty="0">
                          <a:latin typeface="Calibri Light"/>
                          <a:cs typeface="Calibri Light"/>
                        </a:rPr>
                        <a:t> </a:t>
                      </a:r>
                      <a:r>
                        <a:rPr sz="1100" b="0" spc="-35" dirty="0">
                          <a:latin typeface="Calibri Light"/>
                          <a:cs typeface="Calibri Light"/>
                        </a:rPr>
                        <a:t>or</a:t>
                      </a:r>
                      <a:endParaRPr sz="1100" dirty="0">
                        <a:latin typeface="Calibri Light"/>
                        <a:cs typeface="Calibri Light"/>
                      </a:endParaRPr>
                    </a:p>
                    <a:p>
                      <a:pPr marL="214629">
                        <a:lnSpc>
                          <a:spcPct val="100000"/>
                        </a:lnSpc>
                        <a:spcBef>
                          <a:spcPts val="5"/>
                        </a:spcBef>
                      </a:pPr>
                      <a:r>
                        <a:rPr sz="1100" b="0" spc="-10" dirty="0">
                          <a:latin typeface="Calibri Light"/>
                          <a:cs typeface="Calibri Light"/>
                        </a:rPr>
                        <a:t>projects.</a:t>
                      </a:r>
                      <a:endParaRPr sz="1100" dirty="0">
                        <a:latin typeface="Calibri Light"/>
                        <a:cs typeface="Calibri Light"/>
                      </a:endParaRPr>
                    </a:p>
                  </a:txBody>
                  <a:tcPr marL="0" marR="0" marT="2858"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marL="230504" marR="186055" indent="-20320" algn="just">
                        <a:lnSpc>
                          <a:spcPts val="1650"/>
                        </a:lnSpc>
                        <a:spcBef>
                          <a:spcPts val="30"/>
                        </a:spcBef>
                      </a:pPr>
                      <a:r>
                        <a:rPr sz="1100" b="0" dirty="0">
                          <a:latin typeface="Calibri Light"/>
                          <a:cs typeface="Calibri Light"/>
                        </a:rPr>
                        <a:t>align</a:t>
                      </a:r>
                      <a:r>
                        <a:rPr sz="1100" b="0" spc="-5" dirty="0">
                          <a:latin typeface="Calibri Light"/>
                          <a:cs typeface="Calibri Light"/>
                        </a:rPr>
                        <a:t> </a:t>
                      </a:r>
                      <a:r>
                        <a:rPr sz="1100" b="0" spc="-20" dirty="0">
                          <a:latin typeface="Calibri Light"/>
                          <a:cs typeface="Calibri Light"/>
                        </a:rPr>
                        <a:t>work </a:t>
                      </a:r>
                      <a:r>
                        <a:rPr sz="1100" b="0" dirty="0">
                          <a:latin typeface="Calibri Light"/>
                          <a:cs typeface="Calibri Light"/>
                        </a:rPr>
                        <a:t>with</a:t>
                      </a:r>
                      <a:r>
                        <a:rPr sz="1100" b="0" spc="-45" dirty="0">
                          <a:latin typeface="Calibri Light"/>
                          <a:cs typeface="Calibri Light"/>
                        </a:rPr>
                        <a:t> </a:t>
                      </a:r>
                      <a:r>
                        <a:rPr sz="1100" b="0" spc="-20" dirty="0">
                          <a:latin typeface="Calibri Light"/>
                          <a:cs typeface="Calibri Light"/>
                        </a:rPr>
                        <a:t>each </a:t>
                      </a:r>
                      <a:r>
                        <a:rPr sz="1100" b="0" dirty="0">
                          <a:latin typeface="Calibri Light"/>
                          <a:cs typeface="Calibri Light"/>
                        </a:rPr>
                        <a:t>other</a:t>
                      </a:r>
                      <a:r>
                        <a:rPr sz="1100" b="0" spc="-55" dirty="0">
                          <a:latin typeface="Calibri Light"/>
                          <a:cs typeface="Calibri Light"/>
                        </a:rPr>
                        <a:t> </a:t>
                      </a:r>
                      <a:r>
                        <a:rPr sz="1100" b="0" spc="-25" dirty="0">
                          <a:latin typeface="Calibri Light"/>
                          <a:cs typeface="Calibri Light"/>
                        </a:rPr>
                        <a:t>for</a:t>
                      </a:r>
                      <a:endParaRPr sz="1100">
                        <a:latin typeface="Calibri Light"/>
                        <a:cs typeface="Calibri Light"/>
                      </a:endParaRPr>
                    </a:p>
                    <a:p>
                      <a:pPr marL="203835" marR="183515" indent="113664">
                        <a:lnSpc>
                          <a:spcPts val="1650"/>
                        </a:lnSpc>
                        <a:spcBef>
                          <a:spcPts val="85"/>
                        </a:spcBef>
                      </a:pPr>
                      <a:r>
                        <a:rPr sz="1100" b="0" spc="-10" dirty="0">
                          <a:latin typeface="Calibri Light"/>
                          <a:cs typeface="Calibri Light"/>
                        </a:rPr>
                        <a:t>greater outcomes.</a:t>
                      </a:r>
                      <a:endParaRPr sz="1100">
                        <a:latin typeface="Calibri Light"/>
                        <a:cs typeface="Calibri Light"/>
                      </a:endParaRPr>
                    </a:p>
                  </a:txBody>
                  <a:tcPr marL="0" marR="0" marT="2858"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marL="109855" marR="82550" indent="-5715" algn="ctr">
                        <a:lnSpc>
                          <a:spcPts val="1650"/>
                        </a:lnSpc>
                        <a:spcBef>
                          <a:spcPts val="30"/>
                        </a:spcBef>
                      </a:pPr>
                      <a:r>
                        <a:rPr sz="1100" b="0" spc="-10" dirty="0">
                          <a:latin typeface="Calibri Light"/>
                          <a:cs typeface="Calibri Light"/>
                        </a:rPr>
                        <a:t>shared mission, </a:t>
                      </a:r>
                      <a:r>
                        <a:rPr sz="1100" b="0" dirty="0">
                          <a:latin typeface="Calibri Light"/>
                          <a:cs typeface="Calibri Light"/>
                        </a:rPr>
                        <a:t>goals;</a:t>
                      </a:r>
                      <a:r>
                        <a:rPr sz="1100" b="0" spc="-5" dirty="0">
                          <a:latin typeface="Calibri Light"/>
                          <a:cs typeface="Calibri Light"/>
                        </a:rPr>
                        <a:t> </a:t>
                      </a:r>
                      <a:r>
                        <a:rPr sz="1100" b="0" spc="-10" dirty="0">
                          <a:latin typeface="Calibri Light"/>
                          <a:cs typeface="Calibri Light"/>
                        </a:rPr>
                        <a:t>shared</a:t>
                      </a:r>
                      <a:endParaRPr sz="1100" dirty="0">
                        <a:latin typeface="Calibri Light"/>
                        <a:cs typeface="Calibri Light"/>
                      </a:endParaRPr>
                    </a:p>
                    <a:p>
                      <a:pPr marL="168910" marR="149860" indent="3175" algn="ctr">
                        <a:lnSpc>
                          <a:spcPts val="1650"/>
                        </a:lnSpc>
                        <a:spcBef>
                          <a:spcPts val="85"/>
                        </a:spcBef>
                      </a:pPr>
                      <a:r>
                        <a:rPr sz="1100" b="0" spc="-10" dirty="0">
                          <a:latin typeface="Calibri Light"/>
                          <a:cs typeface="Calibri Light"/>
                        </a:rPr>
                        <a:t>decision- makers</a:t>
                      </a:r>
                      <a:r>
                        <a:rPr sz="1100" b="0" spc="-40" dirty="0">
                          <a:latin typeface="Calibri Light"/>
                          <a:cs typeface="Calibri Light"/>
                        </a:rPr>
                        <a:t> </a:t>
                      </a:r>
                      <a:r>
                        <a:rPr sz="1100" b="0" spc="-25" dirty="0">
                          <a:latin typeface="Calibri Light"/>
                          <a:cs typeface="Calibri Light"/>
                        </a:rPr>
                        <a:t>and</a:t>
                      </a:r>
                      <a:endParaRPr sz="1100" dirty="0">
                        <a:latin typeface="Calibri Light"/>
                        <a:cs typeface="Calibri Light"/>
                      </a:endParaRPr>
                    </a:p>
                    <a:p>
                      <a:pPr marL="8890" algn="ctr">
                        <a:lnSpc>
                          <a:spcPts val="1675"/>
                        </a:lnSpc>
                      </a:pPr>
                      <a:r>
                        <a:rPr sz="1100" b="0" spc="-10" dirty="0">
                          <a:latin typeface="Calibri Light"/>
                          <a:cs typeface="Calibri Light"/>
                        </a:rPr>
                        <a:t>resources.</a:t>
                      </a:r>
                      <a:endParaRPr sz="1100" dirty="0">
                        <a:latin typeface="Calibri Light"/>
                        <a:cs typeface="Calibri Light"/>
                      </a:endParaRPr>
                    </a:p>
                  </a:txBody>
                  <a:tcPr marL="0" marR="0" marT="2858"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marL="209550" marR="148590" indent="-36830">
                        <a:lnSpc>
                          <a:spcPts val="1650"/>
                        </a:lnSpc>
                        <a:spcBef>
                          <a:spcPts val="30"/>
                        </a:spcBef>
                      </a:pPr>
                      <a:r>
                        <a:rPr sz="1100" b="0" spc="-10" dirty="0">
                          <a:latin typeface="Calibri Light"/>
                          <a:cs typeface="Calibri Light"/>
                        </a:rPr>
                        <a:t>planning, funding.</a:t>
                      </a:r>
                      <a:endParaRPr sz="1100" dirty="0">
                        <a:latin typeface="Calibri Light"/>
                        <a:cs typeface="Calibri Light"/>
                      </a:endParaRPr>
                    </a:p>
                  </a:txBody>
                  <a:tcPr marL="0" marR="0" marT="2858" marB="0">
                    <a:lnL w="12700">
                      <a:solidFill>
                        <a:srgbClr val="000000"/>
                      </a:solidFill>
                      <a:prstDash val="solid"/>
                    </a:lnL>
                    <a:lnR w="28575">
                      <a:solidFill>
                        <a:srgbClr val="000000"/>
                      </a:solidFill>
                      <a:prstDash val="solid"/>
                    </a:lnR>
                    <a:lnB w="28575">
                      <a:solidFill>
                        <a:srgbClr val="000000"/>
                      </a:solidFill>
                      <a:prstDash val="solid"/>
                    </a:lnB>
                  </a:tcPr>
                </a:tc>
                <a:extLst>
                  <a:ext uri="{0D108BD9-81ED-4DB2-BD59-A6C34878D82A}">
                    <a16:rowId xmlns:a16="http://schemas.microsoft.com/office/drawing/2014/main" val="10004"/>
                  </a:ext>
                </a:extLst>
              </a:tr>
            </a:tbl>
          </a:graphicData>
        </a:graphic>
      </p:graphicFrame>
      <p:sp>
        <p:nvSpPr>
          <p:cNvPr id="16" name="object 16"/>
          <p:cNvSpPr txBox="1">
            <a:spLocks noGrp="1"/>
          </p:cNvSpPr>
          <p:nvPr>
            <p:ph type="title"/>
          </p:nvPr>
        </p:nvSpPr>
        <p:spPr>
          <a:xfrm>
            <a:off x="2082641" y="1086088"/>
            <a:ext cx="5153655" cy="520335"/>
          </a:xfrm>
          <a:prstGeom prst="rect">
            <a:avLst/>
          </a:prstGeom>
        </p:spPr>
        <p:txBody>
          <a:bodyPr vert="horz" wrap="square" lIns="0" tIns="12383" rIns="0" bIns="0" rtlCol="0">
            <a:spAutoFit/>
          </a:bodyPr>
          <a:lstStyle/>
          <a:p>
            <a:pPr marL="9525">
              <a:spcBef>
                <a:spcPts val="98"/>
              </a:spcBef>
            </a:pPr>
            <a:r>
              <a:rPr spc="-34" dirty="0">
                <a:solidFill>
                  <a:srgbClr val="000000"/>
                </a:solidFill>
              </a:rPr>
              <a:t>The</a:t>
            </a:r>
            <a:r>
              <a:rPr spc="-135" dirty="0">
                <a:solidFill>
                  <a:srgbClr val="000000"/>
                </a:solidFill>
              </a:rPr>
              <a:t> </a:t>
            </a:r>
            <a:r>
              <a:rPr spc="-23" dirty="0">
                <a:solidFill>
                  <a:srgbClr val="000000"/>
                </a:solidFill>
              </a:rPr>
              <a:t>Collaboration</a:t>
            </a:r>
            <a:r>
              <a:rPr spc="-120" dirty="0">
                <a:solidFill>
                  <a:srgbClr val="000000"/>
                </a:solidFill>
              </a:rPr>
              <a:t> </a:t>
            </a:r>
            <a:r>
              <a:rPr spc="-8" dirty="0">
                <a:solidFill>
                  <a:srgbClr val="000000"/>
                </a:solidFill>
              </a:rPr>
              <a:t>Continuum</a:t>
            </a:r>
          </a:p>
        </p:txBody>
      </p:sp>
      <p:sp>
        <p:nvSpPr>
          <p:cNvPr id="17" name="object 17"/>
          <p:cNvSpPr/>
          <p:nvPr/>
        </p:nvSpPr>
        <p:spPr>
          <a:xfrm>
            <a:off x="2346674" y="5551884"/>
            <a:ext cx="4679156" cy="190500"/>
          </a:xfrm>
          <a:custGeom>
            <a:avLst/>
            <a:gdLst/>
            <a:ahLst/>
            <a:cxnLst/>
            <a:rect l="l" t="t" r="r" b="b"/>
            <a:pathLst>
              <a:path w="6238875" h="254000">
                <a:moveTo>
                  <a:pt x="254126" y="0"/>
                </a:moveTo>
                <a:lnTo>
                  <a:pt x="0" y="127000"/>
                </a:lnTo>
                <a:lnTo>
                  <a:pt x="254126" y="254000"/>
                </a:lnTo>
                <a:lnTo>
                  <a:pt x="172745" y="152400"/>
                </a:lnTo>
                <a:lnTo>
                  <a:pt x="152526" y="152400"/>
                </a:lnTo>
                <a:lnTo>
                  <a:pt x="152526" y="101600"/>
                </a:lnTo>
                <a:lnTo>
                  <a:pt x="172745" y="101600"/>
                </a:lnTo>
                <a:lnTo>
                  <a:pt x="254126" y="0"/>
                </a:lnTo>
                <a:close/>
              </a:path>
              <a:path w="6238875" h="254000">
                <a:moveTo>
                  <a:pt x="6086602" y="127000"/>
                </a:moveTo>
                <a:lnTo>
                  <a:pt x="6086349" y="127158"/>
                </a:lnTo>
                <a:lnTo>
                  <a:pt x="5984875" y="254000"/>
                </a:lnTo>
                <a:lnTo>
                  <a:pt x="6188075" y="152400"/>
                </a:lnTo>
                <a:lnTo>
                  <a:pt x="6086602" y="152400"/>
                </a:lnTo>
                <a:lnTo>
                  <a:pt x="6086602" y="127000"/>
                </a:lnTo>
                <a:close/>
              </a:path>
              <a:path w="6238875" h="254000">
                <a:moveTo>
                  <a:pt x="152527" y="127158"/>
                </a:moveTo>
                <a:lnTo>
                  <a:pt x="152526" y="152400"/>
                </a:lnTo>
                <a:lnTo>
                  <a:pt x="172745" y="152400"/>
                </a:lnTo>
                <a:lnTo>
                  <a:pt x="152527" y="127158"/>
                </a:lnTo>
                <a:close/>
              </a:path>
              <a:path w="6238875" h="254000">
                <a:moveTo>
                  <a:pt x="6066155" y="101600"/>
                </a:moveTo>
                <a:lnTo>
                  <a:pt x="172745" y="101600"/>
                </a:lnTo>
                <a:lnTo>
                  <a:pt x="152526" y="126841"/>
                </a:lnTo>
                <a:lnTo>
                  <a:pt x="152400" y="127000"/>
                </a:lnTo>
                <a:lnTo>
                  <a:pt x="172745" y="152400"/>
                </a:lnTo>
                <a:lnTo>
                  <a:pt x="6066256" y="152400"/>
                </a:lnTo>
                <a:lnTo>
                  <a:pt x="6086349" y="127158"/>
                </a:lnTo>
                <a:lnTo>
                  <a:pt x="6086475" y="127000"/>
                </a:lnTo>
                <a:lnTo>
                  <a:pt x="6066155" y="101600"/>
                </a:lnTo>
                <a:close/>
              </a:path>
              <a:path w="6238875" h="254000">
                <a:moveTo>
                  <a:pt x="6188075" y="101600"/>
                </a:moveTo>
                <a:lnTo>
                  <a:pt x="6086602" y="101600"/>
                </a:lnTo>
                <a:lnTo>
                  <a:pt x="6086602" y="152400"/>
                </a:lnTo>
                <a:lnTo>
                  <a:pt x="6188075" y="152400"/>
                </a:lnTo>
                <a:lnTo>
                  <a:pt x="6238875" y="127000"/>
                </a:lnTo>
                <a:lnTo>
                  <a:pt x="6188075" y="101600"/>
                </a:lnTo>
                <a:close/>
              </a:path>
              <a:path w="6238875" h="254000">
                <a:moveTo>
                  <a:pt x="5984875" y="0"/>
                </a:moveTo>
                <a:lnTo>
                  <a:pt x="6086348" y="126841"/>
                </a:lnTo>
                <a:lnTo>
                  <a:pt x="6086475" y="127000"/>
                </a:lnTo>
                <a:lnTo>
                  <a:pt x="6086602" y="101600"/>
                </a:lnTo>
                <a:lnTo>
                  <a:pt x="6188075" y="101600"/>
                </a:lnTo>
                <a:lnTo>
                  <a:pt x="5984875" y="0"/>
                </a:lnTo>
                <a:close/>
              </a:path>
              <a:path w="6238875" h="254000">
                <a:moveTo>
                  <a:pt x="172745" y="101600"/>
                </a:moveTo>
                <a:lnTo>
                  <a:pt x="152526" y="101600"/>
                </a:lnTo>
                <a:lnTo>
                  <a:pt x="152526" y="126841"/>
                </a:lnTo>
                <a:lnTo>
                  <a:pt x="172745" y="101600"/>
                </a:lnTo>
                <a:close/>
              </a:path>
            </a:pathLst>
          </a:custGeom>
          <a:solidFill>
            <a:srgbClr val="155F82"/>
          </a:solidFill>
        </p:spPr>
        <p:txBody>
          <a:bodyPr wrap="square" lIns="0" tIns="0" rIns="0" bIns="0" rtlCol="0"/>
          <a:lstStyle/>
          <a:p>
            <a:pPr defTabSz="685800"/>
            <a:endParaRPr sz="1350" kern="0">
              <a:solidFill>
                <a:sysClr val="windowText" lastClr="000000"/>
              </a:solidFill>
            </a:endParaRPr>
          </a:p>
        </p:txBody>
      </p:sp>
      <p:sp>
        <p:nvSpPr>
          <p:cNvPr id="18" name="object 18"/>
          <p:cNvSpPr/>
          <p:nvPr/>
        </p:nvSpPr>
        <p:spPr>
          <a:xfrm>
            <a:off x="4067944" y="2200276"/>
            <a:ext cx="3747319" cy="2783410"/>
          </a:xfrm>
          <a:custGeom>
            <a:avLst/>
            <a:gdLst/>
            <a:ahLst/>
            <a:cxnLst/>
            <a:rect l="l" t="t" r="r" b="b"/>
            <a:pathLst>
              <a:path w="4857750" h="3343275">
                <a:moveTo>
                  <a:pt x="0" y="557276"/>
                </a:moveTo>
                <a:lnTo>
                  <a:pt x="2044" y="509181"/>
                </a:lnTo>
                <a:lnTo>
                  <a:pt x="8068" y="462225"/>
                </a:lnTo>
                <a:lnTo>
                  <a:pt x="17903" y="416574"/>
                </a:lnTo>
                <a:lnTo>
                  <a:pt x="31382" y="372395"/>
                </a:lnTo>
                <a:lnTo>
                  <a:pt x="48339" y="329856"/>
                </a:lnTo>
                <a:lnTo>
                  <a:pt x="68605" y="289123"/>
                </a:lnTo>
                <a:lnTo>
                  <a:pt x="92015" y="250363"/>
                </a:lnTo>
                <a:lnTo>
                  <a:pt x="118401" y="213744"/>
                </a:lnTo>
                <a:lnTo>
                  <a:pt x="147596" y="179433"/>
                </a:lnTo>
                <a:lnTo>
                  <a:pt x="179433" y="147596"/>
                </a:lnTo>
                <a:lnTo>
                  <a:pt x="213744" y="118401"/>
                </a:lnTo>
                <a:lnTo>
                  <a:pt x="250363" y="92015"/>
                </a:lnTo>
                <a:lnTo>
                  <a:pt x="289123" y="68605"/>
                </a:lnTo>
                <a:lnTo>
                  <a:pt x="329856" y="48339"/>
                </a:lnTo>
                <a:lnTo>
                  <a:pt x="372395" y="31382"/>
                </a:lnTo>
                <a:lnTo>
                  <a:pt x="416574" y="17903"/>
                </a:lnTo>
                <a:lnTo>
                  <a:pt x="462225" y="8068"/>
                </a:lnTo>
                <a:lnTo>
                  <a:pt x="509181" y="2044"/>
                </a:lnTo>
                <a:lnTo>
                  <a:pt x="557276" y="0"/>
                </a:lnTo>
                <a:lnTo>
                  <a:pt x="4300474" y="0"/>
                </a:lnTo>
                <a:lnTo>
                  <a:pt x="4348568" y="2044"/>
                </a:lnTo>
                <a:lnTo>
                  <a:pt x="4395524" y="8068"/>
                </a:lnTo>
                <a:lnTo>
                  <a:pt x="4441175" y="17903"/>
                </a:lnTo>
                <a:lnTo>
                  <a:pt x="4485354" y="31382"/>
                </a:lnTo>
                <a:lnTo>
                  <a:pt x="4527893" y="48339"/>
                </a:lnTo>
                <a:lnTo>
                  <a:pt x="4568626" y="68605"/>
                </a:lnTo>
                <a:lnTo>
                  <a:pt x="4607386" y="92015"/>
                </a:lnTo>
                <a:lnTo>
                  <a:pt x="4644005" y="118401"/>
                </a:lnTo>
                <a:lnTo>
                  <a:pt x="4678316" y="147596"/>
                </a:lnTo>
                <a:lnTo>
                  <a:pt x="4710153" y="179433"/>
                </a:lnTo>
                <a:lnTo>
                  <a:pt x="4739348" y="213744"/>
                </a:lnTo>
                <a:lnTo>
                  <a:pt x="4765734" y="250363"/>
                </a:lnTo>
                <a:lnTo>
                  <a:pt x="4789144" y="289123"/>
                </a:lnTo>
                <a:lnTo>
                  <a:pt x="4809410" y="329856"/>
                </a:lnTo>
                <a:lnTo>
                  <a:pt x="4826367" y="372395"/>
                </a:lnTo>
                <a:lnTo>
                  <a:pt x="4839846" y="416574"/>
                </a:lnTo>
                <a:lnTo>
                  <a:pt x="4849681" y="462225"/>
                </a:lnTo>
                <a:lnTo>
                  <a:pt x="4855705" y="509181"/>
                </a:lnTo>
                <a:lnTo>
                  <a:pt x="4857750" y="557276"/>
                </a:lnTo>
                <a:lnTo>
                  <a:pt x="4857750" y="2785999"/>
                </a:lnTo>
                <a:lnTo>
                  <a:pt x="4855705" y="2834093"/>
                </a:lnTo>
                <a:lnTo>
                  <a:pt x="4849681" y="2881049"/>
                </a:lnTo>
                <a:lnTo>
                  <a:pt x="4839846" y="2926700"/>
                </a:lnTo>
                <a:lnTo>
                  <a:pt x="4826367" y="2970879"/>
                </a:lnTo>
                <a:lnTo>
                  <a:pt x="4809410" y="3013418"/>
                </a:lnTo>
                <a:lnTo>
                  <a:pt x="4789144" y="3054151"/>
                </a:lnTo>
                <a:lnTo>
                  <a:pt x="4765734" y="3092911"/>
                </a:lnTo>
                <a:lnTo>
                  <a:pt x="4739348" y="3129530"/>
                </a:lnTo>
                <a:lnTo>
                  <a:pt x="4710153" y="3163841"/>
                </a:lnTo>
                <a:lnTo>
                  <a:pt x="4678316" y="3195678"/>
                </a:lnTo>
                <a:lnTo>
                  <a:pt x="4644005" y="3224873"/>
                </a:lnTo>
                <a:lnTo>
                  <a:pt x="4607386" y="3251259"/>
                </a:lnTo>
                <a:lnTo>
                  <a:pt x="4568626" y="3274669"/>
                </a:lnTo>
                <a:lnTo>
                  <a:pt x="4527893" y="3294935"/>
                </a:lnTo>
                <a:lnTo>
                  <a:pt x="4485354" y="3311892"/>
                </a:lnTo>
                <a:lnTo>
                  <a:pt x="4441175" y="3325371"/>
                </a:lnTo>
                <a:lnTo>
                  <a:pt x="4395524" y="3335206"/>
                </a:lnTo>
                <a:lnTo>
                  <a:pt x="4348568" y="3341230"/>
                </a:lnTo>
                <a:lnTo>
                  <a:pt x="4300474" y="3343275"/>
                </a:lnTo>
                <a:lnTo>
                  <a:pt x="557276" y="3343275"/>
                </a:lnTo>
                <a:lnTo>
                  <a:pt x="509181" y="3341230"/>
                </a:lnTo>
                <a:lnTo>
                  <a:pt x="462225" y="3335206"/>
                </a:lnTo>
                <a:lnTo>
                  <a:pt x="416574" y="3325371"/>
                </a:lnTo>
                <a:lnTo>
                  <a:pt x="372395" y="3311892"/>
                </a:lnTo>
                <a:lnTo>
                  <a:pt x="329856" y="3294935"/>
                </a:lnTo>
                <a:lnTo>
                  <a:pt x="289123" y="3274669"/>
                </a:lnTo>
                <a:lnTo>
                  <a:pt x="250363" y="3251259"/>
                </a:lnTo>
                <a:lnTo>
                  <a:pt x="213744" y="3224873"/>
                </a:lnTo>
                <a:lnTo>
                  <a:pt x="179433" y="3195678"/>
                </a:lnTo>
                <a:lnTo>
                  <a:pt x="147596" y="3163841"/>
                </a:lnTo>
                <a:lnTo>
                  <a:pt x="118401" y="3129530"/>
                </a:lnTo>
                <a:lnTo>
                  <a:pt x="92015" y="3092911"/>
                </a:lnTo>
                <a:lnTo>
                  <a:pt x="68605" y="3054151"/>
                </a:lnTo>
                <a:lnTo>
                  <a:pt x="48339" y="3013418"/>
                </a:lnTo>
                <a:lnTo>
                  <a:pt x="31382" y="2970879"/>
                </a:lnTo>
                <a:lnTo>
                  <a:pt x="17903" y="2926700"/>
                </a:lnTo>
                <a:lnTo>
                  <a:pt x="8068" y="2881049"/>
                </a:lnTo>
                <a:lnTo>
                  <a:pt x="2044" y="2834093"/>
                </a:lnTo>
                <a:lnTo>
                  <a:pt x="0" y="2785999"/>
                </a:lnTo>
                <a:lnTo>
                  <a:pt x="0" y="557276"/>
                </a:lnTo>
                <a:close/>
              </a:path>
            </a:pathLst>
          </a:custGeom>
          <a:ln w="19050">
            <a:solidFill>
              <a:srgbClr val="EB1F2D"/>
            </a:solidFill>
          </a:ln>
        </p:spPr>
        <p:txBody>
          <a:bodyPr wrap="square" lIns="0" tIns="0" rIns="0" bIns="0" rtlCol="0"/>
          <a:lstStyle/>
          <a:p>
            <a:pPr defTabSz="685800"/>
            <a:endParaRPr sz="1350" kern="0">
              <a:solidFill>
                <a:sysClr val="windowText" lastClr="000000"/>
              </a:solidFill>
            </a:endParaRPr>
          </a:p>
        </p:txBody>
      </p:sp>
      <p:pic>
        <p:nvPicPr>
          <p:cNvPr id="20" name="object 4">
            <a:extLst>
              <a:ext uri="{FF2B5EF4-FFF2-40B4-BE49-F238E27FC236}">
                <a16:creationId xmlns:a16="http://schemas.microsoft.com/office/drawing/2014/main" id="{09AB688F-2E7F-8583-37EE-84052B03CC87}"/>
              </a:ext>
            </a:extLst>
          </p:cNvPr>
          <p:cNvPicPr/>
          <p:nvPr/>
        </p:nvPicPr>
        <p:blipFill>
          <a:blip r:embed="rId3" cstate="print"/>
          <a:stretch>
            <a:fillRect/>
          </a:stretch>
        </p:blipFill>
        <p:spPr>
          <a:xfrm>
            <a:off x="7343775" y="5613089"/>
            <a:ext cx="942975" cy="5643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0013" y="857251"/>
            <a:ext cx="3550444" cy="1764506"/>
          </a:xfrm>
          <a:custGeom>
            <a:avLst/>
            <a:gdLst/>
            <a:ahLst/>
            <a:cxnLst/>
            <a:rect l="l" t="t" r="r" b="b"/>
            <a:pathLst>
              <a:path w="4733925" h="2352675">
                <a:moveTo>
                  <a:pt x="4733925" y="0"/>
                </a:moveTo>
                <a:lnTo>
                  <a:pt x="0" y="0"/>
                </a:lnTo>
                <a:lnTo>
                  <a:pt x="11315" y="224281"/>
                </a:lnTo>
                <a:lnTo>
                  <a:pt x="16637" y="271958"/>
                </a:lnTo>
                <a:lnTo>
                  <a:pt x="22896" y="319345"/>
                </a:lnTo>
                <a:lnTo>
                  <a:pt x="30082" y="366433"/>
                </a:lnTo>
                <a:lnTo>
                  <a:pt x="38185" y="413212"/>
                </a:lnTo>
                <a:lnTo>
                  <a:pt x="47197" y="459673"/>
                </a:lnTo>
                <a:lnTo>
                  <a:pt x="57108" y="505806"/>
                </a:lnTo>
                <a:lnTo>
                  <a:pt x="67907" y="551602"/>
                </a:lnTo>
                <a:lnTo>
                  <a:pt x="79586" y="597052"/>
                </a:lnTo>
                <a:lnTo>
                  <a:pt x="92136" y="642145"/>
                </a:lnTo>
                <a:lnTo>
                  <a:pt x="105546" y="686872"/>
                </a:lnTo>
                <a:lnTo>
                  <a:pt x="119807" y="731224"/>
                </a:lnTo>
                <a:lnTo>
                  <a:pt x="134909" y="775191"/>
                </a:lnTo>
                <a:lnTo>
                  <a:pt x="150843" y="818764"/>
                </a:lnTo>
                <a:lnTo>
                  <a:pt x="167600" y="861932"/>
                </a:lnTo>
                <a:lnTo>
                  <a:pt x="185170" y="904688"/>
                </a:lnTo>
                <a:lnTo>
                  <a:pt x="203543" y="947020"/>
                </a:lnTo>
                <a:lnTo>
                  <a:pt x="222711" y="988919"/>
                </a:lnTo>
                <a:lnTo>
                  <a:pt x="242662" y="1030377"/>
                </a:lnTo>
                <a:lnTo>
                  <a:pt x="263389" y="1071382"/>
                </a:lnTo>
                <a:lnTo>
                  <a:pt x="284880" y="1111927"/>
                </a:lnTo>
                <a:lnTo>
                  <a:pt x="307128" y="1152001"/>
                </a:lnTo>
                <a:lnTo>
                  <a:pt x="330122" y="1191595"/>
                </a:lnTo>
                <a:lnTo>
                  <a:pt x="353853" y="1230698"/>
                </a:lnTo>
                <a:lnTo>
                  <a:pt x="378310" y="1269303"/>
                </a:lnTo>
                <a:lnTo>
                  <a:pt x="403486" y="1307399"/>
                </a:lnTo>
                <a:lnTo>
                  <a:pt x="429370" y="1344976"/>
                </a:lnTo>
                <a:lnTo>
                  <a:pt x="455952" y="1382025"/>
                </a:lnTo>
                <a:lnTo>
                  <a:pt x="483224" y="1418537"/>
                </a:lnTo>
                <a:lnTo>
                  <a:pt x="511175" y="1454502"/>
                </a:lnTo>
                <a:lnTo>
                  <a:pt x="539797" y="1489911"/>
                </a:lnTo>
                <a:lnTo>
                  <a:pt x="569078" y="1524753"/>
                </a:lnTo>
                <a:lnTo>
                  <a:pt x="599011" y="1559020"/>
                </a:lnTo>
                <a:lnTo>
                  <a:pt x="629586" y="1592701"/>
                </a:lnTo>
                <a:lnTo>
                  <a:pt x="660793" y="1625788"/>
                </a:lnTo>
                <a:lnTo>
                  <a:pt x="692622" y="1658271"/>
                </a:lnTo>
                <a:lnTo>
                  <a:pt x="725064" y="1690140"/>
                </a:lnTo>
                <a:lnTo>
                  <a:pt x="758109" y="1721386"/>
                </a:lnTo>
                <a:lnTo>
                  <a:pt x="791748" y="1751999"/>
                </a:lnTo>
                <a:lnTo>
                  <a:pt x="825972" y="1781970"/>
                </a:lnTo>
                <a:lnTo>
                  <a:pt x="860771" y="1811288"/>
                </a:lnTo>
                <a:lnTo>
                  <a:pt x="896135" y="1839946"/>
                </a:lnTo>
                <a:lnTo>
                  <a:pt x="932055" y="1867932"/>
                </a:lnTo>
                <a:lnTo>
                  <a:pt x="968521" y="1895238"/>
                </a:lnTo>
                <a:lnTo>
                  <a:pt x="1005524" y="1921854"/>
                </a:lnTo>
                <a:lnTo>
                  <a:pt x="1043054" y="1947770"/>
                </a:lnTo>
                <a:lnTo>
                  <a:pt x="1081102" y="1972977"/>
                </a:lnTo>
                <a:lnTo>
                  <a:pt x="1119658" y="1997466"/>
                </a:lnTo>
                <a:lnTo>
                  <a:pt x="1158713" y="2021226"/>
                </a:lnTo>
                <a:lnTo>
                  <a:pt x="1198256" y="2044249"/>
                </a:lnTo>
                <a:lnTo>
                  <a:pt x="1238280" y="2066525"/>
                </a:lnTo>
                <a:lnTo>
                  <a:pt x="1278774" y="2088043"/>
                </a:lnTo>
                <a:lnTo>
                  <a:pt x="1319728" y="2108796"/>
                </a:lnTo>
                <a:lnTo>
                  <a:pt x="1361133" y="2128773"/>
                </a:lnTo>
                <a:lnTo>
                  <a:pt x="1402980" y="2147964"/>
                </a:lnTo>
                <a:lnTo>
                  <a:pt x="1445259" y="2166360"/>
                </a:lnTo>
                <a:lnTo>
                  <a:pt x="1487961" y="2183952"/>
                </a:lnTo>
                <a:lnTo>
                  <a:pt x="1531075" y="2200730"/>
                </a:lnTo>
                <a:lnTo>
                  <a:pt x="1574593" y="2216685"/>
                </a:lnTo>
                <a:lnTo>
                  <a:pt x="1618505" y="2231806"/>
                </a:lnTo>
                <a:lnTo>
                  <a:pt x="1662801" y="2246085"/>
                </a:lnTo>
                <a:lnTo>
                  <a:pt x="1707472" y="2259512"/>
                </a:lnTo>
                <a:lnTo>
                  <a:pt x="1752509" y="2272077"/>
                </a:lnTo>
                <a:lnTo>
                  <a:pt x="1797901" y="2283771"/>
                </a:lnTo>
                <a:lnTo>
                  <a:pt x="1843640" y="2294584"/>
                </a:lnTo>
                <a:lnTo>
                  <a:pt x="1889715" y="2304507"/>
                </a:lnTo>
                <a:lnTo>
                  <a:pt x="1936118" y="2313530"/>
                </a:lnTo>
                <a:lnTo>
                  <a:pt x="1982839" y="2321644"/>
                </a:lnTo>
                <a:lnTo>
                  <a:pt x="2029867" y="2328839"/>
                </a:lnTo>
                <a:lnTo>
                  <a:pt x="2077195" y="2335105"/>
                </a:lnTo>
                <a:lnTo>
                  <a:pt x="2124811" y="2340434"/>
                </a:lnTo>
                <a:lnTo>
                  <a:pt x="2172707" y="2344815"/>
                </a:lnTo>
                <a:lnTo>
                  <a:pt x="2220874" y="2348239"/>
                </a:lnTo>
                <a:lnTo>
                  <a:pt x="2269301" y="2350697"/>
                </a:lnTo>
                <a:lnTo>
                  <a:pt x="2317979" y="2352179"/>
                </a:lnTo>
                <a:lnTo>
                  <a:pt x="2366899" y="2352675"/>
                </a:lnTo>
                <a:lnTo>
                  <a:pt x="2415823" y="2352179"/>
                </a:lnTo>
                <a:lnTo>
                  <a:pt x="2464506" y="2350697"/>
                </a:lnTo>
                <a:lnTo>
                  <a:pt x="2512938" y="2348239"/>
                </a:lnTo>
                <a:lnTo>
                  <a:pt x="2561109" y="2344815"/>
                </a:lnTo>
                <a:lnTo>
                  <a:pt x="2609009" y="2340434"/>
                </a:lnTo>
                <a:lnTo>
                  <a:pt x="2656630" y="2335105"/>
                </a:lnTo>
                <a:lnTo>
                  <a:pt x="2703962" y="2328839"/>
                </a:lnTo>
                <a:lnTo>
                  <a:pt x="2750995" y="2321644"/>
                </a:lnTo>
                <a:lnTo>
                  <a:pt x="2797719" y="2313530"/>
                </a:lnTo>
                <a:lnTo>
                  <a:pt x="2844125" y="2304507"/>
                </a:lnTo>
                <a:lnTo>
                  <a:pt x="2890205" y="2294584"/>
                </a:lnTo>
                <a:lnTo>
                  <a:pt x="2935947" y="2283771"/>
                </a:lnTo>
                <a:lnTo>
                  <a:pt x="2981342" y="2272077"/>
                </a:lnTo>
                <a:lnTo>
                  <a:pt x="3026382" y="2259512"/>
                </a:lnTo>
                <a:lnTo>
                  <a:pt x="3071057" y="2246085"/>
                </a:lnTo>
                <a:lnTo>
                  <a:pt x="3115356" y="2231806"/>
                </a:lnTo>
                <a:lnTo>
                  <a:pt x="3159271" y="2216685"/>
                </a:lnTo>
                <a:lnTo>
                  <a:pt x="3202791" y="2200730"/>
                </a:lnTo>
                <a:lnTo>
                  <a:pt x="3245909" y="2183952"/>
                </a:lnTo>
                <a:lnTo>
                  <a:pt x="3288613" y="2166360"/>
                </a:lnTo>
                <a:lnTo>
                  <a:pt x="3330894" y="2147964"/>
                </a:lnTo>
                <a:lnTo>
                  <a:pt x="3372744" y="2128773"/>
                </a:lnTo>
                <a:lnTo>
                  <a:pt x="3414151" y="2108796"/>
                </a:lnTo>
                <a:lnTo>
                  <a:pt x="3455108" y="2088043"/>
                </a:lnTo>
                <a:lnTo>
                  <a:pt x="3495604" y="2066525"/>
                </a:lnTo>
                <a:lnTo>
                  <a:pt x="3535630" y="2044249"/>
                </a:lnTo>
                <a:lnTo>
                  <a:pt x="3575176" y="2021226"/>
                </a:lnTo>
                <a:lnTo>
                  <a:pt x="3614232" y="1997466"/>
                </a:lnTo>
                <a:lnTo>
                  <a:pt x="3652790" y="1972977"/>
                </a:lnTo>
                <a:lnTo>
                  <a:pt x="3690840" y="1947770"/>
                </a:lnTo>
                <a:lnTo>
                  <a:pt x="3728372" y="1921854"/>
                </a:lnTo>
                <a:lnTo>
                  <a:pt x="3765376" y="1895238"/>
                </a:lnTo>
                <a:lnTo>
                  <a:pt x="3801844" y="1867932"/>
                </a:lnTo>
                <a:lnTo>
                  <a:pt x="3837765" y="1839946"/>
                </a:lnTo>
                <a:lnTo>
                  <a:pt x="3873131" y="1811288"/>
                </a:lnTo>
                <a:lnTo>
                  <a:pt x="3907931" y="1781970"/>
                </a:lnTo>
                <a:lnTo>
                  <a:pt x="3942156" y="1751999"/>
                </a:lnTo>
                <a:lnTo>
                  <a:pt x="3975797" y="1721386"/>
                </a:lnTo>
                <a:lnTo>
                  <a:pt x="4008843" y="1690140"/>
                </a:lnTo>
                <a:lnTo>
                  <a:pt x="4041286" y="1658271"/>
                </a:lnTo>
                <a:lnTo>
                  <a:pt x="4073117" y="1625788"/>
                </a:lnTo>
                <a:lnTo>
                  <a:pt x="4104324" y="1592701"/>
                </a:lnTo>
                <a:lnTo>
                  <a:pt x="4134900" y="1559020"/>
                </a:lnTo>
                <a:lnTo>
                  <a:pt x="4164834" y="1524753"/>
                </a:lnTo>
                <a:lnTo>
                  <a:pt x="4194117" y="1489911"/>
                </a:lnTo>
                <a:lnTo>
                  <a:pt x="4222739" y="1454502"/>
                </a:lnTo>
                <a:lnTo>
                  <a:pt x="4250691" y="1418537"/>
                </a:lnTo>
                <a:lnTo>
                  <a:pt x="4277963" y="1382025"/>
                </a:lnTo>
                <a:lnTo>
                  <a:pt x="4304547" y="1344976"/>
                </a:lnTo>
                <a:lnTo>
                  <a:pt x="4330431" y="1307399"/>
                </a:lnTo>
                <a:lnTo>
                  <a:pt x="4355608" y="1269303"/>
                </a:lnTo>
                <a:lnTo>
                  <a:pt x="4380066" y="1230698"/>
                </a:lnTo>
                <a:lnTo>
                  <a:pt x="4403798" y="1191595"/>
                </a:lnTo>
                <a:lnTo>
                  <a:pt x="4426792" y="1152001"/>
                </a:lnTo>
                <a:lnTo>
                  <a:pt x="4449041" y="1111927"/>
                </a:lnTo>
                <a:lnTo>
                  <a:pt x="4470533" y="1071382"/>
                </a:lnTo>
                <a:lnTo>
                  <a:pt x="4491260" y="1030377"/>
                </a:lnTo>
                <a:lnTo>
                  <a:pt x="4511213" y="988919"/>
                </a:lnTo>
                <a:lnTo>
                  <a:pt x="4530380" y="947020"/>
                </a:lnTo>
                <a:lnTo>
                  <a:pt x="4548754" y="904688"/>
                </a:lnTo>
                <a:lnTo>
                  <a:pt x="4566325" y="861932"/>
                </a:lnTo>
                <a:lnTo>
                  <a:pt x="4583083" y="818764"/>
                </a:lnTo>
                <a:lnTo>
                  <a:pt x="4599018" y="775191"/>
                </a:lnTo>
                <a:lnTo>
                  <a:pt x="4614121" y="731224"/>
                </a:lnTo>
                <a:lnTo>
                  <a:pt x="4628383" y="686872"/>
                </a:lnTo>
                <a:lnTo>
                  <a:pt x="4641793" y="642145"/>
                </a:lnTo>
                <a:lnTo>
                  <a:pt x="4654343" y="597052"/>
                </a:lnTo>
                <a:lnTo>
                  <a:pt x="4666023" y="551602"/>
                </a:lnTo>
                <a:lnTo>
                  <a:pt x="4676824" y="505806"/>
                </a:lnTo>
                <a:lnTo>
                  <a:pt x="4686735" y="459673"/>
                </a:lnTo>
                <a:lnTo>
                  <a:pt x="4695748" y="413212"/>
                </a:lnTo>
                <a:lnTo>
                  <a:pt x="4703852" y="366433"/>
                </a:lnTo>
                <a:lnTo>
                  <a:pt x="4711039" y="319345"/>
                </a:lnTo>
                <a:lnTo>
                  <a:pt x="4717299" y="271958"/>
                </a:lnTo>
                <a:lnTo>
                  <a:pt x="4722622" y="224281"/>
                </a:lnTo>
                <a:lnTo>
                  <a:pt x="4733925" y="0"/>
                </a:lnTo>
                <a:close/>
              </a:path>
            </a:pathLst>
          </a:custGeom>
          <a:solidFill>
            <a:srgbClr val="000000"/>
          </a:solidFill>
        </p:spPr>
        <p:txBody>
          <a:bodyPr wrap="square" lIns="0" tIns="0" rIns="0" bIns="0" rtlCol="0"/>
          <a:lstStyle/>
          <a:p>
            <a:pPr defTabSz="685800"/>
            <a:endParaRPr sz="1350" kern="0">
              <a:solidFill>
                <a:sysClr val="windowText" lastClr="000000"/>
              </a:solidFill>
            </a:endParaRPr>
          </a:p>
        </p:txBody>
      </p:sp>
      <p:pic>
        <p:nvPicPr>
          <p:cNvPr id="3" name="object 3"/>
          <p:cNvPicPr/>
          <p:nvPr/>
        </p:nvPicPr>
        <p:blipFill>
          <a:blip r:embed="rId3" cstate="print"/>
          <a:stretch>
            <a:fillRect/>
          </a:stretch>
        </p:blipFill>
        <p:spPr>
          <a:xfrm>
            <a:off x="821779" y="3194209"/>
            <a:ext cx="2425484" cy="176021"/>
          </a:xfrm>
          <a:prstGeom prst="rect">
            <a:avLst/>
          </a:prstGeom>
        </p:spPr>
      </p:pic>
      <p:pic>
        <p:nvPicPr>
          <p:cNvPr id="4" name="object 4"/>
          <p:cNvPicPr/>
          <p:nvPr/>
        </p:nvPicPr>
        <p:blipFill>
          <a:blip r:embed="rId4" cstate="print"/>
          <a:stretch>
            <a:fillRect/>
          </a:stretch>
        </p:blipFill>
        <p:spPr>
          <a:xfrm>
            <a:off x="758999" y="3486435"/>
            <a:ext cx="2561606" cy="176689"/>
          </a:xfrm>
          <a:prstGeom prst="rect">
            <a:avLst/>
          </a:prstGeom>
        </p:spPr>
      </p:pic>
      <p:pic>
        <p:nvPicPr>
          <p:cNvPr id="5" name="object 5"/>
          <p:cNvPicPr/>
          <p:nvPr/>
        </p:nvPicPr>
        <p:blipFill>
          <a:blip r:embed="rId5" cstate="print"/>
          <a:stretch>
            <a:fillRect/>
          </a:stretch>
        </p:blipFill>
        <p:spPr>
          <a:xfrm>
            <a:off x="419433" y="3770566"/>
            <a:ext cx="3247406" cy="222218"/>
          </a:xfrm>
          <a:prstGeom prst="rect">
            <a:avLst/>
          </a:prstGeom>
        </p:spPr>
      </p:pic>
      <p:pic>
        <p:nvPicPr>
          <p:cNvPr id="6" name="object 6"/>
          <p:cNvPicPr/>
          <p:nvPr/>
        </p:nvPicPr>
        <p:blipFill>
          <a:blip r:embed="rId6" cstate="print"/>
          <a:stretch>
            <a:fillRect/>
          </a:stretch>
        </p:blipFill>
        <p:spPr>
          <a:xfrm>
            <a:off x="1414939" y="4056316"/>
            <a:ext cx="1258061" cy="178308"/>
          </a:xfrm>
          <a:prstGeom prst="rect">
            <a:avLst/>
          </a:prstGeom>
        </p:spPr>
      </p:pic>
      <p:sp>
        <p:nvSpPr>
          <p:cNvPr id="7" name="object 7"/>
          <p:cNvSpPr txBox="1"/>
          <p:nvPr/>
        </p:nvSpPr>
        <p:spPr>
          <a:xfrm>
            <a:off x="4491991" y="1139428"/>
            <a:ext cx="4069556" cy="4189769"/>
          </a:xfrm>
          <a:prstGeom prst="rect">
            <a:avLst/>
          </a:prstGeom>
        </p:spPr>
        <p:txBody>
          <a:bodyPr vert="horz" wrap="square" lIns="0" tIns="45244" rIns="0" bIns="0" rtlCol="0">
            <a:spAutoFit/>
          </a:bodyPr>
          <a:lstStyle/>
          <a:p>
            <a:pPr marL="9525" defTabSz="685800">
              <a:spcBef>
                <a:spcPts val="356"/>
              </a:spcBef>
            </a:pPr>
            <a:r>
              <a:rPr sz="2063" b="1" kern="0" dirty="0">
                <a:solidFill>
                  <a:sysClr val="windowText" lastClr="000000"/>
                </a:solidFill>
                <a:latin typeface="Calibri"/>
                <a:cs typeface="Calibri"/>
              </a:rPr>
              <a:t>A</a:t>
            </a:r>
            <a:r>
              <a:rPr sz="2063" b="1" kern="0" spc="4" dirty="0">
                <a:solidFill>
                  <a:sysClr val="windowText" lastClr="000000"/>
                </a:solidFill>
                <a:latin typeface="Calibri"/>
                <a:cs typeface="Calibri"/>
              </a:rPr>
              <a:t> </a:t>
            </a:r>
            <a:r>
              <a:rPr sz="2063" b="1" kern="0" spc="165" dirty="0">
                <a:solidFill>
                  <a:sysClr val="windowText" lastClr="000000"/>
                </a:solidFill>
                <a:latin typeface="Calibri"/>
                <a:cs typeface="Calibri"/>
              </a:rPr>
              <a:t>Common</a:t>
            </a:r>
            <a:r>
              <a:rPr sz="2063" b="1" kern="0" spc="34" dirty="0">
                <a:solidFill>
                  <a:sysClr val="windowText" lastClr="000000"/>
                </a:solidFill>
                <a:latin typeface="Calibri"/>
                <a:cs typeface="Calibri"/>
              </a:rPr>
              <a:t> </a:t>
            </a:r>
            <a:r>
              <a:rPr sz="2063" b="1" kern="0" spc="90" dirty="0">
                <a:solidFill>
                  <a:sysClr val="windowText" lastClr="000000"/>
                </a:solidFill>
                <a:latin typeface="Calibri"/>
                <a:cs typeface="Calibri"/>
              </a:rPr>
              <a:t>Agenda</a:t>
            </a:r>
            <a:endParaRPr sz="2063" kern="0" dirty="0">
              <a:solidFill>
                <a:sysClr val="windowText" lastClr="000000"/>
              </a:solidFill>
              <a:latin typeface="Calibri"/>
              <a:cs typeface="Calibri"/>
            </a:endParaRPr>
          </a:p>
          <a:p>
            <a:pPr marL="9525" marR="3810" defTabSz="685800">
              <a:lnSpc>
                <a:spcPct val="81400"/>
              </a:lnSpc>
              <a:spcBef>
                <a:spcPts val="743"/>
              </a:spcBef>
            </a:pPr>
            <a:r>
              <a:rPr sz="2063" kern="0" spc="116" dirty="0">
                <a:solidFill>
                  <a:sysClr val="windowText" lastClr="000000"/>
                </a:solidFill>
                <a:latin typeface="Calibri"/>
                <a:cs typeface="Calibri"/>
              </a:rPr>
              <a:t>a</a:t>
            </a:r>
            <a:r>
              <a:rPr sz="2063" kern="0" dirty="0">
                <a:solidFill>
                  <a:sysClr val="windowText" lastClr="000000"/>
                </a:solidFill>
                <a:latin typeface="Calibri"/>
                <a:cs typeface="Calibri"/>
              </a:rPr>
              <a:t> </a:t>
            </a:r>
            <a:r>
              <a:rPr sz="2063" kern="0" spc="79" dirty="0">
                <a:solidFill>
                  <a:sysClr val="windowText" lastClr="000000"/>
                </a:solidFill>
                <a:latin typeface="Calibri"/>
                <a:cs typeface="Calibri"/>
              </a:rPr>
              <a:t>shared</a:t>
            </a:r>
            <a:r>
              <a:rPr sz="2063" kern="0" spc="-53" dirty="0">
                <a:solidFill>
                  <a:sysClr val="windowText" lastClr="000000"/>
                </a:solidFill>
                <a:latin typeface="Calibri"/>
                <a:cs typeface="Calibri"/>
              </a:rPr>
              <a:t> </a:t>
            </a:r>
            <a:r>
              <a:rPr sz="2063" kern="0" spc="71" dirty="0">
                <a:solidFill>
                  <a:sysClr val="windowText" lastClr="000000"/>
                </a:solidFill>
                <a:latin typeface="Calibri"/>
                <a:cs typeface="Calibri"/>
              </a:rPr>
              <a:t>vision</a:t>
            </a:r>
            <a:r>
              <a:rPr sz="2063" kern="0" spc="-38" dirty="0">
                <a:solidFill>
                  <a:sysClr val="windowText" lastClr="000000"/>
                </a:solidFill>
                <a:latin typeface="Calibri"/>
                <a:cs typeface="Calibri"/>
              </a:rPr>
              <a:t> </a:t>
            </a:r>
            <a:r>
              <a:rPr sz="2063" kern="0" dirty="0">
                <a:solidFill>
                  <a:sysClr val="windowText" lastClr="000000"/>
                </a:solidFill>
                <a:latin typeface="Calibri"/>
                <a:cs typeface="Calibri"/>
              </a:rPr>
              <a:t>for</a:t>
            </a:r>
            <a:r>
              <a:rPr sz="2063" kern="0" spc="-34" dirty="0">
                <a:solidFill>
                  <a:sysClr val="windowText" lastClr="000000"/>
                </a:solidFill>
                <a:latin typeface="Calibri"/>
                <a:cs typeface="Calibri"/>
              </a:rPr>
              <a:t> </a:t>
            </a:r>
            <a:r>
              <a:rPr sz="2063" kern="0" spc="83" dirty="0">
                <a:solidFill>
                  <a:sysClr val="windowText" lastClr="000000"/>
                </a:solidFill>
                <a:latin typeface="Calibri"/>
                <a:cs typeface="Calibri"/>
              </a:rPr>
              <a:t>change,</a:t>
            </a:r>
            <a:r>
              <a:rPr sz="2063" kern="0" spc="8" dirty="0">
                <a:solidFill>
                  <a:sysClr val="windowText" lastClr="000000"/>
                </a:solidFill>
                <a:latin typeface="Calibri"/>
                <a:cs typeface="Calibri"/>
              </a:rPr>
              <a:t> </a:t>
            </a:r>
            <a:r>
              <a:rPr sz="2063" kern="0" spc="60" dirty="0">
                <a:solidFill>
                  <a:sysClr val="windowText" lastClr="000000"/>
                </a:solidFill>
                <a:latin typeface="Calibri"/>
                <a:cs typeface="Calibri"/>
              </a:rPr>
              <a:t>one</a:t>
            </a:r>
            <a:r>
              <a:rPr sz="2063" kern="0" spc="-45" dirty="0">
                <a:solidFill>
                  <a:sysClr val="windowText" lastClr="000000"/>
                </a:solidFill>
                <a:latin typeface="Calibri"/>
                <a:cs typeface="Calibri"/>
              </a:rPr>
              <a:t> </a:t>
            </a:r>
            <a:r>
              <a:rPr sz="2063" kern="0" spc="-15" dirty="0">
                <a:solidFill>
                  <a:sysClr val="windowText" lastClr="000000"/>
                </a:solidFill>
                <a:latin typeface="Calibri"/>
                <a:cs typeface="Calibri"/>
              </a:rPr>
              <a:t>that </a:t>
            </a:r>
            <a:r>
              <a:rPr sz="2063" kern="0" spc="101" dirty="0">
                <a:solidFill>
                  <a:sysClr val="windowText" lastClr="000000"/>
                </a:solidFill>
                <a:latin typeface="Calibri"/>
                <a:cs typeface="Calibri"/>
              </a:rPr>
              <a:t>includes</a:t>
            </a:r>
            <a:r>
              <a:rPr sz="2063" kern="0" spc="-15" dirty="0">
                <a:solidFill>
                  <a:sysClr val="windowText" lastClr="000000"/>
                </a:solidFill>
                <a:latin typeface="Calibri"/>
                <a:cs typeface="Calibri"/>
              </a:rPr>
              <a:t> </a:t>
            </a:r>
            <a:r>
              <a:rPr sz="2063" kern="0" spc="116" dirty="0">
                <a:solidFill>
                  <a:sysClr val="windowText" lastClr="000000"/>
                </a:solidFill>
                <a:latin typeface="Calibri"/>
                <a:cs typeface="Calibri"/>
              </a:rPr>
              <a:t>a</a:t>
            </a:r>
            <a:r>
              <a:rPr sz="2063" kern="0" spc="4" dirty="0">
                <a:solidFill>
                  <a:sysClr val="windowText" lastClr="000000"/>
                </a:solidFill>
                <a:latin typeface="Calibri"/>
                <a:cs typeface="Calibri"/>
              </a:rPr>
              <a:t> </a:t>
            </a:r>
            <a:r>
              <a:rPr sz="2063" kern="0" spc="101" dirty="0">
                <a:solidFill>
                  <a:sysClr val="windowText" lastClr="000000"/>
                </a:solidFill>
                <a:latin typeface="Calibri"/>
                <a:cs typeface="Calibri"/>
              </a:rPr>
              <a:t>common</a:t>
            </a:r>
            <a:r>
              <a:rPr sz="2063" kern="0" spc="-38" dirty="0">
                <a:solidFill>
                  <a:sysClr val="windowText" lastClr="000000"/>
                </a:solidFill>
                <a:latin typeface="Calibri"/>
                <a:cs typeface="Calibri"/>
              </a:rPr>
              <a:t> </a:t>
            </a:r>
            <a:r>
              <a:rPr sz="2063" kern="0" spc="53" dirty="0">
                <a:solidFill>
                  <a:sysClr val="windowText" lastClr="000000"/>
                </a:solidFill>
                <a:latin typeface="Calibri"/>
                <a:cs typeface="Calibri"/>
              </a:rPr>
              <a:t>understanding </a:t>
            </a:r>
            <a:r>
              <a:rPr sz="2063" kern="0" spc="38" dirty="0">
                <a:solidFill>
                  <a:sysClr val="windowText" lastClr="000000"/>
                </a:solidFill>
                <a:latin typeface="Calibri"/>
                <a:cs typeface="Calibri"/>
              </a:rPr>
              <a:t>of</a:t>
            </a:r>
            <a:r>
              <a:rPr sz="2063" kern="0" spc="-11" dirty="0">
                <a:solidFill>
                  <a:sysClr val="windowText" lastClr="000000"/>
                </a:solidFill>
                <a:latin typeface="Calibri"/>
                <a:cs typeface="Calibri"/>
              </a:rPr>
              <a:t> </a:t>
            </a:r>
            <a:r>
              <a:rPr sz="2063" kern="0" dirty="0">
                <a:solidFill>
                  <a:sysClr val="windowText" lastClr="000000"/>
                </a:solidFill>
                <a:latin typeface="Calibri"/>
                <a:cs typeface="Calibri"/>
              </a:rPr>
              <a:t>the</a:t>
            </a:r>
            <a:r>
              <a:rPr sz="2063" kern="0" spc="-26" dirty="0">
                <a:solidFill>
                  <a:sysClr val="windowText" lastClr="000000"/>
                </a:solidFill>
                <a:latin typeface="Calibri"/>
                <a:cs typeface="Calibri"/>
              </a:rPr>
              <a:t> </a:t>
            </a:r>
            <a:r>
              <a:rPr sz="2063" kern="0" spc="135" dirty="0">
                <a:solidFill>
                  <a:sysClr val="windowText" lastClr="000000"/>
                </a:solidFill>
                <a:latin typeface="Calibri"/>
                <a:cs typeface="Calibri"/>
              </a:rPr>
              <a:t>issues</a:t>
            </a:r>
            <a:r>
              <a:rPr sz="2063" kern="0" dirty="0">
                <a:solidFill>
                  <a:sysClr val="windowText" lastClr="000000"/>
                </a:solidFill>
                <a:latin typeface="Calibri"/>
                <a:cs typeface="Calibri"/>
              </a:rPr>
              <a:t> </a:t>
            </a:r>
            <a:r>
              <a:rPr sz="2063" kern="0" spc="79" dirty="0">
                <a:solidFill>
                  <a:sysClr val="windowText" lastClr="000000"/>
                </a:solidFill>
                <a:latin typeface="Calibri"/>
                <a:cs typeface="Calibri"/>
              </a:rPr>
              <a:t>and</a:t>
            </a:r>
            <a:r>
              <a:rPr sz="2063" kern="0" spc="15" dirty="0">
                <a:solidFill>
                  <a:sysClr val="windowText" lastClr="000000"/>
                </a:solidFill>
                <a:latin typeface="Calibri"/>
                <a:cs typeface="Calibri"/>
              </a:rPr>
              <a:t> </a:t>
            </a:r>
            <a:r>
              <a:rPr sz="2063" kern="0" spc="98" dirty="0">
                <a:solidFill>
                  <a:sysClr val="windowText" lastClr="000000"/>
                </a:solidFill>
                <a:latin typeface="Calibri"/>
                <a:cs typeface="Calibri"/>
              </a:rPr>
              <a:t>challenges</a:t>
            </a:r>
            <a:r>
              <a:rPr sz="2063" kern="0" spc="4" dirty="0">
                <a:solidFill>
                  <a:sysClr val="windowText" lastClr="000000"/>
                </a:solidFill>
                <a:latin typeface="Calibri"/>
                <a:cs typeface="Calibri"/>
              </a:rPr>
              <a:t> </a:t>
            </a:r>
            <a:r>
              <a:rPr sz="2063" kern="0" spc="79" dirty="0">
                <a:solidFill>
                  <a:sysClr val="windowText" lastClr="000000"/>
                </a:solidFill>
                <a:latin typeface="Calibri"/>
                <a:cs typeface="Calibri"/>
              </a:rPr>
              <a:t>and</a:t>
            </a:r>
            <a:r>
              <a:rPr sz="2063" kern="0" spc="15" dirty="0">
                <a:solidFill>
                  <a:sysClr val="windowText" lastClr="000000"/>
                </a:solidFill>
                <a:latin typeface="Calibri"/>
                <a:cs typeface="Calibri"/>
              </a:rPr>
              <a:t> </a:t>
            </a:r>
            <a:r>
              <a:rPr sz="2063" kern="0" spc="79" dirty="0">
                <a:solidFill>
                  <a:sysClr val="windowText" lastClr="000000"/>
                </a:solidFill>
                <a:latin typeface="Calibri"/>
                <a:cs typeface="Calibri"/>
              </a:rPr>
              <a:t>a </a:t>
            </a:r>
            <a:r>
              <a:rPr sz="2063" kern="0" dirty="0">
                <a:solidFill>
                  <a:sysClr val="windowText" lastClr="000000"/>
                </a:solidFill>
                <a:latin typeface="Calibri"/>
                <a:cs typeface="Calibri"/>
              </a:rPr>
              <a:t>joint</a:t>
            </a:r>
            <a:r>
              <a:rPr sz="2063" kern="0" spc="4" dirty="0">
                <a:solidFill>
                  <a:sysClr val="windowText" lastClr="000000"/>
                </a:solidFill>
                <a:latin typeface="Calibri"/>
                <a:cs typeface="Calibri"/>
              </a:rPr>
              <a:t> </a:t>
            </a:r>
            <a:r>
              <a:rPr sz="2063" kern="0" spc="79" dirty="0">
                <a:solidFill>
                  <a:sysClr val="windowText" lastClr="000000"/>
                </a:solidFill>
                <a:latin typeface="Calibri"/>
                <a:cs typeface="Calibri"/>
              </a:rPr>
              <a:t>approach</a:t>
            </a:r>
            <a:r>
              <a:rPr sz="2063" kern="0" spc="41" dirty="0">
                <a:solidFill>
                  <a:sysClr val="windowText" lastClr="000000"/>
                </a:solidFill>
                <a:latin typeface="Calibri"/>
                <a:cs typeface="Calibri"/>
              </a:rPr>
              <a:t> </a:t>
            </a:r>
            <a:r>
              <a:rPr sz="2063" kern="0" dirty="0">
                <a:solidFill>
                  <a:sysClr val="windowText" lastClr="000000"/>
                </a:solidFill>
                <a:latin typeface="Calibri"/>
                <a:cs typeface="Calibri"/>
              </a:rPr>
              <a:t>to</a:t>
            </a:r>
            <a:r>
              <a:rPr sz="2063" kern="0" spc="45" dirty="0">
                <a:solidFill>
                  <a:sysClr val="windowText" lastClr="000000"/>
                </a:solidFill>
                <a:latin typeface="Calibri"/>
                <a:cs typeface="Calibri"/>
              </a:rPr>
              <a:t> </a:t>
            </a:r>
            <a:r>
              <a:rPr sz="2063" kern="0" spc="60" dirty="0">
                <a:solidFill>
                  <a:sysClr val="windowText" lastClr="000000"/>
                </a:solidFill>
                <a:latin typeface="Calibri"/>
                <a:cs typeface="Calibri"/>
              </a:rPr>
              <a:t>solving</a:t>
            </a:r>
            <a:r>
              <a:rPr sz="2063" kern="0" spc="15" dirty="0">
                <a:solidFill>
                  <a:sysClr val="windowText" lastClr="000000"/>
                </a:solidFill>
                <a:latin typeface="Calibri"/>
                <a:cs typeface="Calibri"/>
              </a:rPr>
              <a:t> </a:t>
            </a:r>
            <a:r>
              <a:rPr sz="2063" kern="0" dirty="0">
                <a:solidFill>
                  <a:sysClr val="windowText" lastClr="000000"/>
                </a:solidFill>
                <a:latin typeface="Calibri"/>
                <a:cs typeface="Calibri"/>
              </a:rPr>
              <a:t>it</a:t>
            </a:r>
            <a:r>
              <a:rPr sz="2063" kern="0" spc="15" dirty="0">
                <a:solidFill>
                  <a:sysClr val="windowText" lastClr="000000"/>
                </a:solidFill>
                <a:latin typeface="Calibri"/>
                <a:cs typeface="Calibri"/>
              </a:rPr>
              <a:t> </a:t>
            </a:r>
            <a:r>
              <a:rPr sz="2063" kern="0" spc="-8" dirty="0">
                <a:solidFill>
                  <a:sysClr val="windowText" lastClr="000000"/>
                </a:solidFill>
                <a:latin typeface="Calibri"/>
                <a:cs typeface="Calibri"/>
              </a:rPr>
              <a:t>through </a:t>
            </a:r>
            <a:r>
              <a:rPr sz="2063" kern="0" spc="53" dirty="0">
                <a:solidFill>
                  <a:sysClr val="windowText" lastClr="000000"/>
                </a:solidFill>
                <a:latin typeface="Calibri"/>
                <a:cs typeface="Calibri"/>
              </a:rPr>
              <a:t>agreed</a:t>
            </a:r>
            <a:r>
              <a:rPr sz="2063" kern="0" dirty="0">
                <a:solidFill>
                  <a:sysClr val="windowText" lastClr="000000"/>
                </a:solidFill>
                <a:latin typeface="Calibri"/>
                <a:cs typeface="Calibri"/>
              </a:rPr>
              <a:t> </a:t>
            </a:r>
            <a:r>
              <a:rPr sz="2063" kern="0" spc="64" dirty="0">
                <a:solidFill>
                  <a:sysClr val="windowText" lastClr="000000"/>
                </a:solidFill>
                <a:latin typeface="Calibri"/>
                <a:cs typeface="Calibri"/>
              </a:rPr>
              <a:t>upon</a:t>
            </a:r>
            <a:r>
              <a:rPr sz="2063" kern="0" spc="23" dirty="0">
                <a:solidFill>
                  <a:sysClr val="windowText" lastClr="000000"/>
                </a:solidFill>
                <a:latin typeface="Calibri"/>
                <a:cs typeface="Calibri"/>
              </a:rPr>
              <a:t> </a:t>
            </a:r>
            <a:r>
              <a:rPr sz="2063" kern="0" spc="83" dirty="0">
                <a:solidFill>
                  <a:sysClr val="windowText" lastClr="000000"/>
                </a:solidFill>
                <a:latin typeface="Calibri"/>
                <a:cs typeface="Calibri"/>
              </a:rPr>
              <a:t>actions</a:t>
            </a:r>
            <a:endParaRPr sz="2063" kern="0" dirty="0">
              <a:solidFill>
                <a:sysClr val="windowText" lastClr="000000"/>
              </a:solidFill>
              <a:latin typeface="Calibri"/>
              <a:cs typeface="Calibri"/>
            </a:endParaRPr>
          </a:p>
          <a:p>
            <a:pPr marL="9525" defTabSz="685800">
              <a:spcBef>
                <a:spcPts val="341"/>
              </a:spcBef>
            </a:pPr>
            <a:r>
              <a:rPr sz="2063" b="1" kern="0" spc="127" dirty="0">
                <a:solidFill>
                  <a:sysClr val="windowText" lastClr="000000"/>
                </a:solidFill>
                <a:latin typeface="Calibri"/>
                <a:cs typeface="Calibri"/>
              </a:rPr>
              <a:t>Shared</a:t>
            </a:r>
            <a:r>
              <a:rPr sz="2063" b="1" kern="0" spc="-34" dirty="0">
                <a:solidFill>
                  <a:sysClr val="windowText" lastClr="000000"/>
                </a:solidFill>
                <a:latin typeface="Calibri"/>
                <a:cs typeface="Calibri"/>
              </a:rPr>
              <a:t> </a:t>
            </a:r>
            <a:r>
              <a:rPr sz="2063" b="1" kern="0" spc="98" dirty="0">
                <a:solidFill>
                  <a:sysClr val="windowText" lastClr="000000"/>
                </a:solidFill>
                <a:latin typeface="Calibri"/>
                <a:cs typeface="Calibri"/>
              </a:rPr>
              <a:t>Measurement</a:t>
            </a:r>
            <a:r>
              <a:rPr sz="2063" b="1" kern="0" spc="-8" dirty="0">
                <a:solidFill>
                  <a:sysClr val="windowText" lastClr="000000"/>
                </a:solidFill>
                <a:latin typeface="Calibri"/>
                <a:cs typeface="Calibri"/>
              </a:rPr>
              <a:t> </a:t>
            </a:r>
            <a:r>
              <a:rPr sz="2063" b="1" kern="0" spc="143" dirty="0">
                <a:solidFill>
                  <a:sysClr val="windowText" lastClr="000000"/>
                </a:solidFill>
                <a:latin typeface="Calibri"/>
                <a:cs typeface="Calibri"/>
              </a:rPr>
              <a:t>System</a:t>
            </a:r>
            <a:endParaRPr sz="2063" kern="0" dirty="0">
              <a:solidFill>
                <a:sysClr val="windowText" lastClr="000000"/>
              </a:solidFill>
              <a:latin typeface="Calibri"/>
              <a:cs typeface="Calibri"/>
            </a:endParaRPr>
          </a:p>
          <a:p>
            <a:pPr marL="9525" marR="70009" defTabSz="685800">
              <a:lnSpc>
                <a:spcPts val="2025"/>
              </a:lnSpc>
              <a:spcBef>
                <a:spcPts val="727"/>
              </a:spcBef>
            </a:pPr>
            <a:r>
              <a:rPr sz="2063" kern="0" spc="53" dirty="0">
                <a:solidFill>
                  <a:sysClr val="windowText" lastClr="000000"/>
                </a:solidFill>
                <a:latin typeface="Calibri"/>
                <a:cs typeface="Calibri"/>
              </a:rPr>
              <a:t>agreement</a:t>
            </a:r>
            <a:r>
              <a:rPr sz="2063" kern="0" spc="4" dirty="0">
                <a:solidFill>
                  <a:sysClr val="windowText" lastClr="000000"/>
                </a:solidFill>
                <a:latin typeface="Calibri"/>
                <a:cs typeface="Calibri"/>
              </a:rPr>
              <a:t> </a:t>
            </a:r>
            <a:r>
              <a:rPr sz="2063" kern="0" spc="68" dirty="0">
                <a:solidFill>
                  <a:sysClr val="windowText" lastClr="000000"/>
                </a:solidFill>
                <a:latin typeface="Calibri"/>
                <a:cs typeface="Calibri"/>
              </a:rPr>
              <a:t>on</a:t>
            </a:r>
            <a:r>
              <a:rPr sz="2063" kern="0" spc="-15" dirty="0">
                <a:solidFill>
                  <a:sysClr val="windowText" lastClr="000000"/>
                </a:solidFill>
                <a:latin typeface="Calibri"/>
                <a:cs typeface="Calibri"/>
              </a:rPr>
              <a:t> </a:t>
            </a:r>
            <a:r>
              <a:rPr sz="2063" kern="0" dirty="0">
                <a:solidFill>
                  <a:sysClr val="windowText" lastClr="000000"/>
                </a:solidFill>
                <a:latin typeface="Calibri"/>
                <a:cs typeface="Calibri"/>
              </a:rPr>
              <a:t>the</a:t>
            </a:r>
            <a:r>
              <a:rPr sz="2063" kern="0" spc="34" dirty="0">
                <a:solidFill>
                  <a:sysClr val="windowText" lastClr="000000"/>
                </a:solidFill>
                <a:latin typeface="Calibri"/>
                <a:cs typeface="Calibri"/>
              </a:rPr>
              <a:t> </a:t>
            </a:r>
            <a:r>
              <a:rPr sz="2063" kern="0" spc="41" dirty="0">
                <a:solidFill>
                  <a:sysClr val="windowText" lastClr="000000"/>
                </a:solidFill>
                <a:latin typeface="Calibri"/>
                <a:cs typeface="Calibri"/>
              </a:rPr>
              <a:t>way</a:t>
            </a:r>
            <a:r>
              <a:rPr sz="2063" kern="0" spc="19" dirty="0">
                <a:solidFill>
                  <a:sysClr val="windowText" lastClr="000000"/>
                </a:solidFill>
                <a:latin typeface="Calibri"/>
                <a:cs typeface="Calibri"/>
              </a:rPr>
              <a:t> </a:t>
            </a:r>
            <a:r>
              <a:rPr sz="2063" kern="0" spc="172" dirty="0">
                <a:solidFill>
                  <a:sysClr val="windowText" lastClr="000000"/>
                </a:solidFill>
                <a:latin typeface="Calibri"/>
                <a:cs typeface="Calibri"/>
              </a:rPr>
              <a:t>success</a:t>
            </a:r>
            <a:r>
              <a:rPr sz="2063" kern="0" spc="8" dirty="0">
                <a:solidFill>
                  <a:sysClr val="windowText" lastClr="000000"/>
                </a:solidFill>
                <a:latin typeface="Calibri"/>
                <a:cs typeface="Calibri"/>
              </a:rPr>
              <a:t> </a:t>
            </a:r>
            <a:r>
              <a:rPr sz="2063" kern="0" spc="26" dirty="0">
                <a:solidFill>
                  <a:sysClr val="windowText" lastClr="000000"/>
                </a:solidFill>
                <a:latin typeface="Calibri"/>
                <a:cs typeface="Calibri"/>
              </a:rPr>
              <a:t>will </a:t>
            </a:r>
            <a:r>
              <a:rPr sz="2063" kern="0" spc="75" dirty="0">
                <a:solidFill>
                  <a:sysClr val="windowText" lastClr="000000"/>
                </a:solidFill>
                <a:latin typeface="Calibri"/>
                <a:cs typeface="Calibri"/>
              </a:rPr>
              <a:t>be</a:t>
            </a:r>
            <a:r>
              <a:rPr sz="2063" kern="0" spc="-41" dirty="0">
                <a:solidFill>
                  <a:sysClr val="windowText" lastClr="000000"/>
                </a:solidFill>
                <a:latin typeface="Calibri"/>
                <a:cs typeface="Calibri"/>
              </a:rPr>
              <a:t> </a:t>
            </a:r>
            <a:r>
              <a:rPr sz="2063" kern="0" spc="86" dirty="0">
                <a:solidFill>
                  <a:sysClr val="windowText" lastClr="000000"/>
                </a:solidFill>
                <a:latin typeface="Calibri"/>
                <a:cs typeface="Calibri"/>
              </a:rPr>
              <a:t>measured</a:t>
            </a:r>
            <a:r>
              <a:rPr sz="2063" kern="0" dirty="0">
                <a:solidFill>
                  <a:sysClr val="windowText" lastClr="000000"/>
                </a:solidFill>
                <a:latin typeface="Calibri"/>
                <a:cs typeface="Calibri"/>
              </a:rPr>
              <a:t> </a:t>
            </a:r>
            <a:r>
              <a:rPr sz="2063" kern="0" spc="79" dirty="0">
                <a:solidFill>
                  <a:sysClr val="windowText" lastClr="000000"/>
                </a:solidFill>
                <a:latin typeface="Calibri"/>
                <a:cs typeface="Calibri"/>
              </a:rPr>
              <a:t>and</a:t>
            </a:r>
            <a:r>
              <a:rPr sz="2063" kern="0" dirty="0">
                <a:solidFill>
                  <a:sysClr val="windowText" lastClr="000000"/>
                </a:solidFill>
                <a:latin typeface="Calibri"/>
                <a:cs typeface="Calibri"/>
              </a:rPr>
              <a:t> </a:t>
            </a:r>
            <a:r>
              <a:rPr sz="2063" kern="0" spc="-8" dirty="0">
                <a:solidFill>
                  <a:sysClr val="windowText" lastClr="000000"/>
                </a:solidFill>
                <a:latin typeface="Calibri"/>
                <a:cs typeface="Calibri"/>
              </a:rPr>
              <a:t>reported</a:t>
            </a:r>
            <a:endParaRPr sz="2063" kern="0" dirty="0">
              <a:solidFill>
                <a:sysClr val="windowText" lastClr="000000"/>
              </a:solidFill>
              <a:latin typeface="Calibri"/>
              <a:cs typeface="Calibri"/>
            </a:endParaRPr>
          </a:p>
          <a:p>
            <a:pPr marL="9525" defTabSz="685800">
              <a:spcBef>
                <a:spcPts val="296"/>
              </a:spcBef>
            </a:pPr>
            <a:r>
              <a:rPr sz="2063" b="1" kern="0" spc="79" dirty="0">
                <a:solidFill>
                  <a:sysClr val="windowText" lastClr="000000"/>
                </a:solidFill>
                <a:latin typeface="Calibri"/>
                <a:cs typeface="Calibri"/>
              </a:rPr>
              <a:t>Theory</a:t>
            </a:r>
            <a:r>
              <a:rPr sz="2063" b="1" kern="0" spc="-38" dirty="0">
                <a:solidFill>
                  <a:sysClr val="windowText" lastClr="000000"/>
                </a:solidFill>
                <a:latin typeface="Calibri"/>
                <a:cs typeface="Calibri"/>
              </a:rPr>
              <a:t> </a:t>
            </a:r>
            <a:r>
              <a:rPr sz="2063" b="1" kern="0" spc="83" dirty="0">
                <a:solidFill>
                  <a:sysClr val="windowText" lastClr="000000"/>
                </a:solidFill>
                <a:latin typeface="Calibri"/>
                <a:cs typeface="Calibri"/>
              </a:rPr>
              <a:t>of</a:t>
            </a:r>
            <a:r>
              <a:rPr sz="2063" b="1" kern="0" spc="-41" dirty="0">
                <a:solidFill>
                  <a:sysClr val="windowText" lastClr="000000"/>
                </a:solidFill>
                <a:latin typeface="Calibri"/>
                <a:cs typeface="Calibri"/>
              </a:rPr>
              <a:t> </a:t>
            </a:r>
            <a:r>
              <a:rPr sz="2063" b="1" kern="0" spc="143" dirty="0">
                <a:solidFill>
                  <a:sysClr val="windowText" lastClr="000000"/>
                </a:solidFill>
                <a:latin typeface="Calibri"/>
                <a:cs typeface="Calibri"/>
              </a:rPr>
              <a:t>Change</a:t>
            </a:r>
            <a:endParaRPr sz="2063" kern="0" dirty="0">
              <a:solidFill>
                <a:sysClr val="windowText" lastClr="000000"/>
              </a:solidFill>
              <a:latin typeface="Calibri"/>
              <a:cs typeface="Calibri"/>
            </a:endParaRPr>
          </a:p>
          <a:p>
            <a:pPr marL="9525" marR="223361" defTabSz="685800">
              <a:lnSpc>
                <a:spcPct val="81200"/>
              </a:lnSpc>
              <a:spcBef>
                <a:spcPts val="750"/>
              </a:spcBef>
            </a:pPr>
            <a:r>
              <a:rPr sz="2063" kern="0" spc="75" dirty="0">
                <a:solidFill>
                  <a:srgbClr val="212121"/>
                </a:solidFill>
                <a:latin typeface="Calibri"/>
                <a:cs typeface="Calibri"/>
              </a:rPr>
              <a:t>defines</a:t>
            </a:r>
            <a:r>
              <a:rPr sz="2063" kern="0" spc="19" dirty="0">
                <a:solidFill>
                  <a:srgbClr val="212121"/>
                </a:solidFill>
                <a:latin typeface="Calibri"/>
                <a:cs typeface="Calibri"/>
              </a:rPr>
              <a:t> </a:t>
            </a:r>
            <a:r>
              <a:rPr sz="2063" kern="0" spc="60" dirty="0">
                <a:solidFill>
                  <a:srgbClr val="212121"/>
                </a:solidFill>
                <a:latin typeface="Calibri"/>
                <a:cs typeface="Calibri"/>
              </a:rPr>
              <a:t>long-</a:t>
            </a:r>
            <a:r>
              <a:rPr sz="2063" kern="0" dirty="0">
                <a:solidFill>
                  <a:srgbClr val="212121"/>
                </a:solidFill>
                <a:latin typeface="Calibri"/>
                <a:cs typeface="Calibri"/>
              </a:rPr>
              <a:t>term</a:t>
            </a:r>
            <a:r>
              <a:rPr sz="2063" kern="0" spc="-15" dirty="0">
                <a:solidFill>
                  <a:srgbClr val="212121"/>
                </a:solidFill>
                <a:latin typeface="Calibri"/>
                <a:cs typeface="Calibri"/>
              </a:rPr>
              <a:t> </a:t>
            </a:r>
            <a:r>
              <a:rPr sz="2063" kern="0" spc="105" dirty="0">
                <a:solidFill>
                  <a:srgbClr val="212121"/>
                </a:solidFill>
                <a:latin typeface="Calibri"/>
                <a:cs typeface="Calibri"/>
              </a:rPr>
              <a:t>goals</a:t>
            </a:r>
            <a:r>
              <a:rPr sz="2063" kern="0" spc="-38" dirty="0">
                <a:solidFill>
                  <a:srgbClr val="212121"/>
                </a:solidFill>
                <a:latin typeface="Calibri"/>
                <a:cs typeface="Calibri"/>
              </a:rPr>
              <a:t> </a:t>
            </a:r>
            <a:r>
              <a:rPr sz="2063" kern="0" spc="98" dirty="0">
                <a:solidFill>
                  <a:srgbClr val="212121"/>
                </a:solidFill>
                <a:latin typeface="Calibri"/>
                <a:cs typeface="Calibri"/>
              </a:rPr>
              <a:t>and</a:t>
            </a:r>
            <a:r>
              <a:rPr sz="2063" kern="0" spc="-30" dirty="0">
                <a:solidFill>
                  <a:srgbClr val="212121"/>
                </a:solidFill>
                <a:latin typeface="Calibri"/>
                <a:cs typeface="Calibri"/>
              </a:rPr>
              <a:t> </a:t>
            </a:r>
            <a:r>
              <a:rPr sz="2063" kern="0" spc="38" dirty="0">
                <a:solidFill>
                  <a:srgbClr val="212121"/>
                </a:solidFill>
                <a:latin typeface="Calibri"/>
                <a:cs typeface="Calibri"/>
              </a:rPr>
              <a:t>then </a:t>
            </a:r>
            <a:r>
              <a:rPr sz="2063" kern="0" spc="135" dirty="0">
                <a:solidFill>
                  <a:srgbClr val="212121"/>
                </a:solidFill>
                <a:latin typeface="Calibri"/>
                <a:cs typeface="Calibri"/>
              </a:rPr>
              <a:t>maps</a:t>
            </a:r>
            <a:r>
              <a:rPr sz="2063" kern="0" dirty="0">
                <a:solidFill>
                  <a:srgbClr val="212121"/>
                </a:solidFill>
                <a:latin typeface="Calibri"/>
                <a:cs typeface="Calibri"/>
              </a:rPr>
              <a:t> </a:t>
            </a:r>
            <a:r>
              <a:rPr sz="2063" kern="0" spc="83" dirty="0">
                <a:solidFill>
                  <a:srgbClr val="212121"/>
                </a:solidFill>
                <a:latin typeface="Calibri"/>
                <a:cs typeface="Calibri"/>
              </a:rPr>
              <a:t>backward</a:t>
            </a:r>
            <a:r>
              <a:rPr sz="2063" kern="0" spc="-41" dirty="0">
                <a:solidFill>
                  <a:srgbClr val="212121"/>
                </a:solidFill>
                <a:latin typeface="Calibri"/>
                <a:cs typeface="Calibri"/>
              </a:rPr>
              <a:t> </a:t>
            </a:r>
            <a:r>
              <a:rPr sz="2063" kern="0" dirty="0">
                <a:solidFill>
                  <a:srgbClr val="212121"/>
                </a:solidFill>
                <a:latin typeface="Calibri"/>
                <a:cs typeface="Calibri"/>
              </a:rPr>
              <a:t>to</a:t>
            </a:r>
            <a:r>
              <a:rPr sz="2063" kern="0" spc="-23" dirty="0">
                <a:solidFill>
                  <a:srgbClr val="212121"/>
                </a:solidFill>
                <a:latin typeface="Calibri"/>
                <a:cs typeface="Calibri"/>
              </a:rPr>
              <a:t> </a:t>
            </a:r>
            <a:r>
              <a:rPr sz="2063" kern="0" spc="26" dirty="0">
                <a:solidFill>
                  <a:srgbClr val="212121"/>
                </a:solidFill>
                <a:latin typeface="Calibri"/>
                <a:cs typeface="Calibri"/>
              </a:rPr>
              <a:t>identify </a:t>
            </a:r>
            <a:r>
              <a:rPr sz="2063" kern="0" spc="109" dirty="0">
                <a:solidFill>
                  <a:srgbClr val="212121"/>
                </a:solidFill>
                <a:latin typeface="Calibri"/>
                <a:cs typeface="Calibri"/>
              </a:rPr>
              <a:t>necessary</a:t>
            </a:r>
            <a:r>
              <a:rPr sz="2063" kern="0" spc="-34" dirty="0">
                <a:solidFill>
                  <a:srgbClr val="212121"/>
                </a:solidFill>
                <a:latin typeface="Calibri"/>
                <a:cs typeface="Calibri"/>
              </a:rPr>
              <a:t> </a:t>
            </a:r>
            <a:r>
              <a:rPr sz="2063" kern="0" spc="68" dirty="0">
                <a:solidFill>
                  <a:srgbClr val="212121"/>
                </a:solidFill>
                <a:latin typeface="Calibri"/>
                <a:cs typeface="Calibri"/>
              </a:rPr>
              <a:t>preconditions</a:t>
            </a:r>
            <a:r>
              <a:rPr sz="2063" kern="0" spc="-45" dirty="0">
                <a:solidFill>
                  <a:srgbClr val="212121"/>
                </a:solidFill>
                <a:latin typeface="Calibri"/>
                <a:cs typeface="Calibri"/>
              </a:rPr>
              <a:t> </a:t>
            </a:r>
            <a:r>
              <a:rPr sz="2063" kern="0" dirty="0">
                <a:solidFill>
                  <a:srgbClr val="212121"/>
                </a:solidFill>
                <a:latin typeface="Calibri"/>
                <a:cs typeface="Calibri"/>
              </a:rPr>
              <a:t>to</a:t>
            </a:r>
            <a:r>
              <a:rPr sz="2063" kern="0" spc="45" dirty="0">
                <a:solidFill>
                  <a:srgbClr val="212121"/>
                </a:solidFill>
                <a:latin typeface="Calibri"/>
                <a:cs typeface="Calibri"/>
              </a:rPr>
              <a:t> </a:t>
            </a:r>
            <a:r>
              <a:rPr sz="2063" kern="0" spc="75" dirty="0">
                <a:solidFill>
                  <a:srgbClr val="212121"/>
                </a:solidFill>
                <a:latin typeface="Calibri"/>
                <a:cs typeface="Calibri"/>
              </a:rPr>
              <a:t>reach </a:t>
            </a:r>
            <a:r>
              <a:rPr sz="2063" kern="0" spc="64" dirty="0">
                <a:solidFill>
                  <a:srgbClr val="212121"/>
                </a:solidFill>
                <a:latin typeface="Calibri"/>
                <a:cs typeface="Calibri"/>
              </a:rPr>
              <a:t>those</a:t>
            </a:r>
            <a:r>
              <a:rPr lang="en-US" sz="2063" kern="0" spc="64" dirty="0">
                <a:solidFill>
                  <a:srgbClr val="212121"/>
                </a:solidFill>
                <a:latin typeface="Calibri"/>
                <a:cs typeface="Calibri"/>
              </a:rPr>
              <a:t> </a:t>
            </a:r>
            <a:r>
              <a:rPr sz="2063" kern="0" spc="83" dirty="0">
                <a:solidFill>
                  <a:srgbClr val="212121"/>
                </a:solidFill>
                <a:latin typeface="Calibri"/>
                <a:cs typeface="Calibri"/>
              </a:rPr>
              <a:t>goals.</a:t>
            </a:r>
            <a:endParaRPr sz="2063" kern="0" dirty="0">
              <a:solidFill>
                <a:sysClr val="windowText" lastClr="000000"/>
              </a:solidFill>
              <a:latin typeface="Calibri"/>
              <a:cs typeface="Calibri"/>
            </a:endParaRPr>
          </a:p>
        </p:txBody>
      </p:sp>
      <p:sp>
        <p:nvSpPr>
          <p:cNvPr id="8" name="object 8"/>
          <p:cNvSpPr txBox="1"/>
          <p:nvPr/>
        </p:nvSpPr>
        <p:spPr>
          <a:xfrm>
            <a:off x="9003982" y="5785008"/>
            <a:ext cx="76676" cy="138980"/>
          </a:xfrm>
          <a:prstGeom prst="rect">
            <a:avLst/>
          </a:prstGeom>
        </p:spPr>
        <p:txBody>
          <a:bodyPr vert="horz" wrap="square" lIns="0" tIns="11906" rIns="0" bIns="0" rtlCol="0">
            <a:spAutoFit/>
          </a:bodyPr>
          <a:lstStyle/>
          <a:p>
            <a:pPr marL="9525" defTabSz="685800">
              <a:spcBef>
                <a:spcPts val="94"/>
              </a:spcBef>
            </a:pPr>
            <a:r>
              <a:rPr sz="825" kern="0" spc="-38" dirty="0">
                <a:solidFill>
                  <a:srgbClr val="44536A"/>
                </a:solidFill>
                <a:latin typeface="Calibri"/>
                <a:cs typeface="Calibri"/>
              </a:rPr>
              <a:t>8</a:t>
            </a:r>
            <a:endParaRPr sz="825" kern="0">
              <a:solidFill>
                <a:sysClr val="windowText" lastClr="000000"/>
              </a:solidFill>
              <a:latin typeface="Calibri"/>
              <a:cs typeface="Calibri"/>
            </a:endParaRPr>
          </a:p>
        </p:txBody>
      </p:sp>
      <p:sp>
        <p:nvSpPr>
          <p:cNvPr id="9" name="object 9"/>
          <p:cNvSpPr txBox="1">
            <a:spLocks noGrp="1"/>
          </p:cNvSpPr>
          <p:nvPr>
            <p:ph type="title"/>
          </p:nvPr>
        </p:nvSpPr>
        <p:spPr>
          <a:xfrm>
            <a:off x="692229" y="1106329"/>
            <a:ext cx="2506503" cy="1262044"/>
          </a:xfrm>
          <a:prstGeom prst="rect">
            <a:avLst/>
          </a:prstGeom>
        </p:spPr>
        <p:txBody>
          <a:bodyPr vert="horz" wrap="square" lIns="0" tIns="43339" rIns="0" bIns="0" rtlCol="0">
            <a:spAutoFit/>
          </a:bodyPr>
          <a:lstStyle/>
          <a:p>
            <a:pPr marL="9525" marR="3810" indent="-953" algn="ctr">
              <a:lnSpc>
                <a:spcPct val="90600"/>
              </a:lnSpc>
              <a:spcBef>
                <a:spcPts val="341"/>
              </a:spcBef>
            </a:pPr>
            <a:r>
              <a:rPr sz="2175" b="0" spc="45" dirty="0">
                <a:solidFill>
                  <a:srgbClr val="FFFFFF"/>
                </a:solidFill>
              </a:rPr>
              <a:t>Taking</a:t>
            </a:r>
            <a:r>
              <a:rPr sz="2175" b="0" spc="83" dirty="0">
                <a:solidFill>
                  <a:srgbClr val="FFFFFF"/>
                </a:solidFill>
              </a:rPr>
              <a:t> </a:t>
            </a:r>
            <a:r>
              <a:rPr sz="2175" b="0" spc="124" dirty="0">
                <a:solidFill>
                  <a:srgbClr val="FFFFFF"/>
                </a:solidFill>
              </a:rPr>
              <a:t>a</a:t>
            </a:r>
            <a:r>
              <a:rPr sz="2175" b="0" spc="-26" dirty="0">
                <a:solidFill>
                  <a:srgbClr val="FFFFFF"/>
                </a:solidFill>
              </a:rPr>
              <a:t> </a:t>
            </a:r>
            <a:r>
              <a:rPr sz="2175" b="0" spc="116" dirty="0">
                <a:solidFill>
                  <a:srgbClr val="FFFFFF"/>
                </a:solidFill>
              </a:rPr>
              <a:t>Collective </a:t>
            </a:r>
            <a:r>
              <a:rPr sz="2175" b="0" spc="120" dirty="0">
                <a:solidFill>
                  <a:srgbClr val="FFFFFF"/>
                </a:solidFill>
              </a:rPr>
              <a:t>Impact</a:t>
            </a:r>
            <a:r>
              <a:rPr sz="2175" b="0" spc="-23" dirty="0">
                <a:solidFill>
                  <a:srgbClr val="FFFFFF"/>
                </a:solidFill>
              </a:rPr>
              <a:t> </a:t>
            </a:r>
            <a:r>
              <a:rPr sz="2175" b="0" spc="109" dirty="0">
                <a:solidFill>
                  <a:srgbClr val="FFFFFF"/>
                </a:solidFill>
              </a:rPr>
              <a:t>Approach</a:t>
            </a:r>
            <a:r>
              <a:rPr sz="2175" b="0" spc="53" dirty="0">
                <a:solidFill>
                  <a:srgbClr val="FFFFFF"/>
                </a:solidFill>
              </a:rPr>
              <a:t> </a:t>
            </a:r>
            <a:r>
              <a:rPr sz="2175" b="0" spc="19" dirty="0">
                <a:solidFill>
                  <a:srgbClr val="FFFFFF"/>
                </a:solidFill>
              </a:rPr>
              <a:t>by </a:t>
            </a:r>
            <a:r>
              <a:rPr sz="2175" b="0" spc="90" dirty="0">
                <a:solidFill>
                  <a:srgbClr val="FFFFFF"/>
                </a:solidFill>
              </a:rPr>
              <a:t>Advancing </a:t>
            </a:r>
            <a:r>
              <a:rPr sz="2175" b="0" spc="94" dirty="0">
                <a:solidFill>
                  <a:srgbClr val="FFFFFF"/>
                </a:solidFill>
              </a:rPr>
              <a:t>Collaboration</a:t>
            </a:r>
            <a:endParaRPr sz="2175"/>
          </a:p>
        </p:txBody>
      </p:sp>
      <p:pic>
        <p:nvPicPr>
          <p:cNvPr id="10" name="object 10"/>
          <p:cNvPicPr/>
          <p:nvPr/>
        </p:nvPicPr>
        <p:blipFill>
          <a:blip r:embed="rId7" cstate="print"/>
          <a:stretch>
            <a:fillRect/>
          </a:stretch>
        </p:blipFill>
        <p:spPr>
          <a:xfrm>
            <a:off x="7452320" y="5540173"/>
            <a:ext cx="942975" cy="6286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2507</TotalTime>
  <Words>1142</Words>
  <Application>Microsoft Office PowerPoint</Application>
  <PresentationFormat>On-screen Show (4:3)</PresentationFormat>
  <Paragraphs>201</Paragraphs>
  <Slides>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Arial Black</vt:lpstr>
      <vt:lpstr>Calibri</vt:lpstr>
      <vt:lpstr>Calibri Light</vt:lpstr>
      <vt:lpstr>Ink Free</vt:lpstr>
      <vt:lpstr>Wingdings</vt:lpstr>
      <vt:lpstr>Office Theme</vt:lpstr>
      <vt:lpstr>1_Office Theme</vt:lpstr>
      <vt:lpstr>2025 Toronto Sport Summit Presentation</vt:lpstr>
      <vt:lpstr>CSCO Sustainability report</vt:lpstr>
      <vt:lpstr>PowerPoint Presentation</vt:lpstr>
      <vt:lpstr>PowerPoint Presentation</vt:lpstr>
      <vt:lpstr>PowerPoint Presentation</vt:lpstr>
      <vt:lpstr>From Research to Action. The Sport in Ontario Collective. It’s all about the conversations and collaboration Anyone who cares about the future of sport in Ontario is welcome to be part of the collective … and they can Hop On and Hop Off the journey anytime…</vt:lpstr>
      <vt:lpstr>The Collaboration Continuum</vt:lpstr>
      <vt:lpstr>Taking a Collective Impact Approach by Advancing Collaboration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dc:creator>
  <cp:lastModifiedBy>Kevin Arnsdorf</cp:lastModifiedBy>
  <cp:revision>90</cp:revision>
  <cp:lastPrinted>2025-11-15T22:37:32Z</cp:lastPrinted>
  <dcterms:created xsi:type="dcterms:W3CDTF">2013-10-31T16:49:09Z</dcterms:created>
  <dcterms:modified xsi:type="dcterms:W3CDTF">2025-11-29T00:36:15Z</dcterms:modified>
</cp:coreProperties>
</file>